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1" r:id="rId4"/>
  </p:sldMasterIdLst>
  <p:notesMasterIdLst>
    <p:notesMasterId r:id="rId57"/>
  </p:notesMasterIdLst>
  <p:sldIdLst>
    <p:sldId id="256"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1" r:id="rId18"/>
    <p:sldId id="272" r:id="rId19"/>
    <p:sldId id="270"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Kiểu Sáng 1 - Màu chủ đề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1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en Nguyen - Y17" userId="8a2f91e4-1e13-4673-a88c-a1a9aa4f0135" providerId="ADAL" clId="{15031039-5246-4139-A5AB-FB09D9280A54}"/>
    <pc:docChg chg="custSel modSld">
      <pc:chgData name="Thien Nguyen - Y17" userId="8a2f91e4-1e13-4673-a88c-a1a9aa4f0135" providerId="ADAL" clId="{15031039-5246-4139-A5AB-FB09D9280A54}" dt="2020-09-30T10:16:42.657" v="34" actId="20577"/>
      <pc:docMkLst>
        <pc:docMk/>
      </pc:docMkLst>
      <pc:sldChg chg="modSp mod">
        <pc:chgData name="Thien Nguyen - Y17" userId="8a2f91e4-1e13-4673-a88c-a1a9aa4f0135" providerId="ADAL" clId="{15031039-5246-4139-A5AB-FB09D9280A54}" dt="2020-09-30T10:16:42.657" v="34" actId="20577"/>
        <pc:sldMkLst>
          <pc:docMk/>
          <pc:sldMk cId="2210438410" sldId="268"/>
        </pc:sldMkLst>
        <pc:spChg chg="mod">
          <ac:chgData name="Thien Nguyen - Y17" userId="8a2f91e4-1e13-4673-a88c-a1a9aa4f0135" providerId="ADAL" clId="{15031039-5246-4139-A5AB-FB09D9280A54}" dt="2020-09-30T10:16:42.657" v="34" actId="20577"/>
          <ac:spMkLst>
            <pc:docMk/>
            <pc:sldMk cId="2210438410" sldId="268"/>
            <ac:spMk id="5" creationId="{1102F5BE-A910-4095-90F6-E803A6C8CED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5079A-C9EA-4AA9-B6BF-B258B54CF264}" type="datetimeFigureOut">
              <a:rPr lang="vi-VN" smtClean="0"/>
              <a:t>30/09/2020</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E2AA6-06FF-455F-8C27-2F7DDDEFFB41}" type="slidenum">
              <a:rPr lang="vi-VN" smtClean="0"/>
              <a:t>‹#›</a:t>
            </a:fld>
            <a:endParaRPr lang="vi-VN"/>
          </a:p>
        </p:txBody>
      </p:sp>
    </p:spTree>
    <p:extLst>
      <p:ext uri="{BB962C8B-B14F-4D97-AF65-F5344CB8AC3E}">
        <p14:creationId xmlns:p14="http://schemas.microsoft.com/office/powerpoint/2010/main" val="1160211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BE4E2AA6-06FF-455F-8C27-2F7DDDEFFB41}" type="slidenum">
              <a:rPr lang="vi-VN" smtClean="0"/>
              <a:t>4</a:t>
            </a:fld>
            <a:endParaRPr lang="vi-VN"/>
          </a:p>
        </p:txBody>
      </p:sp>
    </p:spTree>
    <p:extLst>
      <p:ext uri="{BB962C8B-B14F-4D97-AF65-F5344CB8AC3E}">
        <p14:creationId xmlns:p14="http://schemas.microsoft.com/office/powerpoint/2010/main" val="165288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882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386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3984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8041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5836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4145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938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164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1026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1857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emergency vascular surgery a practice guide</a:t>
            </a:r>
            <a:endParaRPr lang="vi-VN"/>
          </a:p>
        </p:txBody>
      </p:sp>
      <p:sp>
        <p:nvSpPr>
          <p:cNvPr id="4" name="Chỗ dành sẵn cho Số hiệu Bản chiếu 3"/>
          <p:cNvSpPr>
            <a:spLocks noGrp="1"/>
          </p:cNvSpPr>
          <p:nvPr>
            <p:ph type="sldNum" sz="quarter" idx="5"/>
          </p:nvPr>
        </p:nvSpPr>
        <p:spPr/>
        <p:txBody>
          <a:bodyPr/>
          <a:lstStyle/>
          <a:p>
            <a:fld id="{BE4E2AA6-06FF-455F-8C27-2F7DDDEFFB41}" type="slidenum">
              <a:rPr lang="vi-VN" smtClean="0"/>
              <a:t>6</a:t>
            </a:fld>
            <a:endParaRPr lang="vi-VN"/>
          </a:p>
        </p:txBody>
      </p:sp>
    </p:spTree>
    <p:extLst>
      <p:ext uri="{BB962C8B-B14F-4D97-AF65-F5344CB8AC3E}">
        <p14:creationId xmlns:p14="http://schemas.microsoft.com/office/powerpoint/2010/main" val="253984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822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emergency vascular surgery a practice guide</a:t>
            </a:r>
            <a:endParaRPr lang="vi-VN"/>
          </a:p>
        </p:txBody>
      </p:sp>
      <p:sp>
        <p:nvSpPr>
          <p:cNvPr id="4" name="Chỗ dành sẵn cho Số hiệu Bản chiếu 3"/>
          <p:cNvSpPr>
            <a:spLocks noGrp="1"/>
          </p:cNvSpPr>
          <p:nvPr>
            <p:ph type="sldNum" sz="quarter" idx="5"/>
          </p:nvPr>
        </p:nvSpPr>
        <p:spPr/>
        <p:txBody>
          <a:bodyPr/>
          <a:lstStyle/>
          <a:p>
            <a:fld id="{BE4E2AA6-06FF-455F-8C27-2F7DDDEFFB41}" type="slidenum">
              <a:rPr lang="vi-VN" smtClean="0"/>
              <a:t>7</a:t>
            </a:fld>
            <a:endParaRPr lang="vi-VN"/>
          </a:p>
        </p:txBody>
      </p:sp>
    </p:spTree>
    <p:extLst>
      <p:ext uri="{BB962C8B-B14F-4D97-AF65-F5344CB8AC3E}">
        <p14:creationId xmlns:p14="http://schemas.microsoft.com/office/powerpoint/2010/main" val="535768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BE4E2AA6-06FF-455F-8C27-2F7DDDEFFB41}" type="slidenum">
              <a:rPr lang="vi-VN" smtClean="0"/>
              <a:t>8</a:t>
            </a:fld>
            <a:endParaRPr lang="vi-VN"/>
          </a:p>
        </p:txBody>
      </p:sp>
    </p:spTree>
    <p:extLst>
      <p:ext uri="{BB962C8B-B14F-4D97-AF65-F5344CB8AC3E}">
        <p14:creationId xmlns:p14="http://schemas.microsoft.com/office/powerpoint/2010/main" val="1712769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0515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127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203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6773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4568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5F927F-9970-4310-B2B4-045190F443F2}" type="datetimeFigureOut">
              <a:rPr lang="vi-VN" smtClean="0"/>
              <a:t>30/09/2020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6B4F451F-7D37-4F42-A935-7218366CFC3F}" type="slidenum">
              <a:rPr lang="vi-VN" smtClean="0"/>
              <a:t>‹#›</a:t>
            </a:fld>
            <a:endParaRPr lang="vi-V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83400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5F927F-9970-4310-B2B4-045190F443F2}" type="datetimeFigureOut">
              <a:rPr lang="vi-VN" smtClean="0"/>
              <a:t>30/09/2020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6B4F451F-7D37-4F42-A935-7218366CFC3F}" type="slidenum">
              <a:rPr lang="vi-VN" smtClean="0"/>
              <a:t>‹#›</a:t>
            </a:fld>
            <a:endParaRPr lang="vi-VN"/>
          </a:p>
        </p:txBody>
      </p:sp>
    </p:spTree>
    <p:extLst>
      <p:ext uri="{BB962C8B-B14F-4D97-AF65-F5344CB8AC3E}">
        <p14:creationId xmlns:p14="http://schemas.microsoft.com/office/powerpoint/2010/main" val="2136050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5F927F-9970-4310-B2B4-045190F443F2}" type="datetimeFigureOut">
              <a:rPr lang="vi-VN" smtClean="0"/>
              <a:t>30/09/2020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6B4F451F-7D37-4F42-A935-7218366CFC3F}" type="slidenum">
              <a:rPr lang="vi-VN" smtClean="0"/>
              <a:t>‹#›</a:t>
            </a:fld>
            <a:endParaRPr lang="vi-VN"/>
          </a:p>
        </p:txBody>
      </p:sp>
    </p:spTree>
    <p:extLst>
      <p:ext uri="{BB962C8B-B14F-4D97-AF65-F5344CB8AC3E}">
        <p14:creationId xmlns:p14="http://schemas.microsoft.com/office/powerpoint/2010/main" val="368262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colored">
  <p:cSld name="Blank colored">
    <p:bg>
      <p:bgPr>
        <a:solidFill>
          <a:schemeClr val="accent1"/>
        </a:solidFill>
        <a:effectLst/>
      </p:bgPr>
    </p:bg>
    <p:spTree>
      <p:nvGrpSpPr>
        <p:cNvPr id="1" name="Shape 50"/>
        <p:cNvGrpSpPr/>
        <p:nvPr/>
      </p:nvGrpSpPr>
      <p:grpSpPr>
        <a:xfrm>
          <a:off x="0" y="0"/>
          <a:ext cx="0" cy="0"/>
          <a:chOff x="0" y="0"/>
          <a:chExt cx="0" cy="0"/>
        </a:xfrm>
      </p:grpSpPr>
      <p:sp>
        <p:nvSpPr>
          <p:cNvPr id="51" name="Google Shape;51;p11"/>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3221741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sp>
        <p:nvSpPr>
          <p:cNvPr id="23" name="Google Shape;23;p5"/>
          <p:cNvSpPr txBox="1">
            <a:spLocks noGrp="1"/>
          </p:cNvSpPr>
          <p:nvPr>
            <p:ph type="title"/>
          </p:nvPr>
        </p:nvSpPr>
        <p:spPr>
          <a:xfrm>
            <a:off x="1229333" y="1189033"/>
            <a:ext cx="9154800" cy="11432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4" name="Google Shape;24;p5"/>
          <p:cNvSpPr txBox="1">
            <a:spLocks noGrp="1"/>
          </p:cNvSpPr>
          <p:nvPr>
            <p:ph type="body" idx="1"/>
          </p:nvPr>
        </p:nvSpPr>
        <p:spPr>
          <a:xfrm>
            <a:off x="1229333" y="2514601"/>
            <a:ext cx="9154800" cy="31548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Clr>
                <a:srgbClr val="FFB600"/>
              </a:buClr>
              <a:buSzPts val="1800"/>
              <a:buChar char="●"/>
              <a:defRPr/>
            </a:lvl1pPr>
            <a:lvl2pPr marL="1219170" lvl="1" indent="-457189">
              <a:spcBef>
                <a:spcPts val="0"/>
              </a:spcBef>
              <a:spcAft>
                <a:spcPts val="0"/>
              </a:spcAft>
              <a:buClr>
                <a:srgbClr val="FFB600"/>
              </a:buClr>
              <a:buSzPts val="1800"/>
              <a:buChar char="○"/>
              <a:defRPr/>
            </a:lvl2pPr>
            <a:lvl3pPr marL="1828754" lvl="2" indent="-457189">
              <a:spcBef>
                <a:spcPts val="0"/>
              </a:spcBef>
              <a:spcAft>
                <a:spcPts val="0"/>
              </a:spcAft>
              <a:buClr>
                <a:srgbClr val="FFB600"/>
              </a:buClr>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solidFill>
                  <a:srgbClr val="FFB600"/>
                </a:solidFill>
              </a:defRPr>
            </a:lvl1pPr>
            <a:lvl2pPr lvl="1">
              <a:buNone/>
              <a:defRPr>
                <a:solidFill>
                  <a:srgbClr val="FFB600"/>
                </a:solidFill>
              </a:defRPr>
            </a:lvl2pPr>
            <a:lvl3pPr lvl="2">
              <a:buNone/>
              <a:defRPr>
                <a:solidFill>
                  <a:srgbClr val="FFB600"/>
                </a:solidFill>
              </a:defRPr>
            </a:lvl3pPr>
            <a:lvl4pPr lvl="3">
              <a:buNone/>
              <a:defRPr>
                <a:solidFill>
                  <a:srgbClr val="FFB600"/>
                </a:solidFill>
              </a:defRPr>
            </a:lvl4pPr>
            <a:lvl5pPr lvl="4">
              <a:buNone/>
              <a:defRPr>
                <a:solidFill>
                  <a:srgbClr val="FFB600"/>
                </a:solidFill>
              </a:defRPr>
            </a:lvl5pPr>
            <a:lvl6pPr lvl="5">
              <a:buNone/>
              <a:defRPr>
                <a:solidFill>
                  <a:srgbClr val="FFB600"/>
                </a:solidFill>
              </a:defRPr>
            </a:lvl6pPr>
            <a:lvl7pPr lvl="6">
              <a:buNone/>
              <a:defRPr>
                <a:solidFill>
                  <a:srgbClr val="FFB600"/>
                </a:solidFill>
              </a:defRPr>
            </a:lvl7pPr>
            <a:lvl8pPr lvl="7">
              <a:buNone/>
              <a:defRPr>
                <a:solidFill>
                  <a:srgbClr val="FFB600"/>
                </a:solidFill>
              </a:defRPr>
            </a:lvl8pPr>
            <a:lvl9pPr lvl="8">
              <a:buNone/>
              <a:defRPr>
                <a:solidFill>
                  <a:srgbClr val="FFB600"/>
                </a:solidFill>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1163309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5F927F-9970-4310-B2B4-045190F443F2}" type="datetimeFigureOut">
              <a:rPr lang="vi-VN" smtClean="0"/>
              <a:t>30/09/2020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6B4F451F-7D37-4F42-A935-7218366CFC3F}" type="slidenum">
              <a:rPr lang="vi-VN" smtClean="0"/>
              <a:t>‹#›</a:t>
            </a:fld>
            <a:endParaRPr lang="vi-VN"/>
          </a:p>
        </p:txBody>
      </p:sp>
    </p:spTree>
    <p:extLst>
      <p:ext uri="{BB962C8B-B14F-4D97-AF65-F5344CB8AC3E}">
        <p14:creationId xmlns:p14="http://schemas.microsoft.com/office/powerpoint/2010/main" val="925041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5F927F-9970-4310-B2B4-045190F443F2}" type="datetimeFigureOut">
              <a:rPr lang="vi-VN" smtClean="0"/>
              <a:t>30/09/2020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6B4F451F-7D37-4F42-A935-7218366CFC3F}" type="slidenum">
              <a:rPr lang="vi-VN" smtClean="0"/>
              <a:t>‹#›</a:t>
            </a:fld>
            <a:endParaRPr lang="vi-V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150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5F927F-9970-4310-B2B4-045190F443F2}" type="datetimeFigureOut">
              <a:rPr lang="vi-VN" smtClean="0"/>
              <a:t>30/09/2020</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6B4F451F-7D37-4F42-A935-7218366CFC3F}" type="slidenum">
              <a:rPr lang="vi-VN" smtClean="0"/>
              <a:t>‹#›</a:t>
            </a:fld>
            <a:endParaRPr lang="vi-VN"/>
          </a:p>
        </p:txBody>
      </p:sp>
    </p:spTree>
    <p:extLst>
      <p:ext uri="{BB962C8B-B14F-4D97-AF65-F5344CB8AC3E}">
        <p14:creationId xmlns:p14="http://schemas.microsoft.com/office/powerpoint/2010/main" val="347781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5F927F-9970-4310-B2B4-045190F443F2}" type="datetimeFigureOut">
              <a:rPr lang="vi-VN" smtClean="0"/>
              <a:t>30/09/2020</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6B4F451F-7D37-4F42-A935-7218366CFC3F}" type="slidenum">
              <a:rPr lang="vi-VN" smtClean="0"/>
              <a:t>‹#›</a:t>
            </a:fld>
            <a:endParaRPr lang="vi-VN"/>
          </a:p>
        </p:txBody>
      </p:sp>
    </p:spTree>
    <p:extLst>
      <p:ext uri="{BB962C8B-B14F-4D97-AF65-F5344CB8AC3E}">
        <p14:creationId xmlns:p14="http://schemas.microsoft.com/office/powerpoint/2010/main" val="1016150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5F927F-9970-4310-B2B4-045190F443F2}" type="datetimeFigureOut">
              <a:rPr lang="vi-VN" smtClean="0"/>
              <a:t>30/09/2020</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6B4F451F-7D37-4F42-A935-7218366CFC3F}" type="slidenum">
              <a:rPr lang="vi-VN" smtClean="0"/>
              <a:t>‹#›</a:t>
            </a:fld>
            <a:endParaRPr lang="vi-VN"/>
          </a:p>
        </p:txBody>
      </p:sp>
    </p:spTree>
    <p:extLst>
      <p:ext uri="{BB962C8B-B14F-4D97-AF65-F5344CB8AC3E}">
        <p14:creationId xmlns:p14="http://schemas.microsoft.com/office/powerpoint/2010/main" val="1230472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95F927F-9970-4310-B2B4-045190F443F2}" type="datetimeFigureOut">
              <a:rPr lang="vi-VN" smtClean="0"/>
              <a:t>30/09/2020</a:t>
            </a:fld>
            <a:endParaRPr lang="vi-V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vi-VN"/>
          </a:p>
        </p:txBody>
      </p:sp>
      <p:sp>
        <p:nvSpPr>
          <p:cNvPr id="9" name="Slide Number Placeholder 8"/>
          <p:cNvSpPr>
            <a:spLocks noGrp="1"/>
          </p:cNvSpPr>
          <p:nvPr>
            <p:ph type="sldNum" sz="quarter" idx="12"/>
          </p:nvPr>
        </p:nvSpPr>
        <p:spPr/>
        <p:txBody>
          <a:bodyPr/>
          <a:lstStyle/>
          <a:p>
            <a:fld id="{6B4F451F-7D37-4F42-A935-7218366CFC3F}" type="slidenum">
              <a:rPr lang="vi-VN" smtClean="0"/>
              <a:t>‹#›</a:t>
            </a:fld>
            <a:endParaRPr lang="vi-VN"/>
          </a:p>
        </p:txBody>
      </p:sp>
    </p:spTree>
    <p:extLst>
      <p:ext uri="{BB962C8B-B14F-4D97-AF65-F5344CB8AC3E}">
        <p14:creationId xmlns:p14="http://schemas.microsoft.com/office/powerpoint/2010/main" val="227129236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95F927F-9970-4310-B2B4-045190F443F2}" type="datetimeFigureOut">
              <a:rPr lang="vi-VN" smtClean="0"/>
              <a:t>30/09/2020</a:t>
            </a:fld>
            <a:endParaRPr lang="vi-V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vi-V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B4F451F-7D37-4F42-A935-7218366CFC3F}" type="slidenum">
              <a:rPr lang="vi-VN" smtClean="0"/>
              <a:t>‹#›</a:t>
            </a:fld>
            <a:endParaRPr lang="vi-VN"/>
          </a:p>
        </p:txBody>
      </p:sp>
    </p:spTree>
    <p:extLst>
      <p:ext uri="{BB962C8B-B14F-4D97-AF65-F5344CB8AC3E}">
        <p14:creationId xmlns:p14="http://schemas.microsoft.com/office/powerpoint/2010/main" val="220113623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5F927F-9970-4310-B2B4-045190F443F2}" type="datetimeFigureOut">
              <a:rPr lang="vi-VN" smtClean="0"/>
              <a:t>30/09/2020</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6B4F451F-7D37-4F42-A935-7218366CFC3F}" type="slidenum">
              <a:rPr lang="vi-VN" smtClean="0"/>
              <a:t>‹#›</a:t>
            </a:fld>
            <a:endParaRPr lang="vi-VN"/>
          </a:p>
        </p:txBody>
      </p:sp>
    </p:spTree>
    <p:extLst>
      <p:ext uri="{BB962C8B-B14F-4D97-AF65-F5344CB8AC3E}">
        <p14:creationId xmlns:p14="http://schemas.microsoft.com/office/powerpoint/2010/main" val="1906133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95F927F-9970-4310-B2B4-045190F443F2}" type="datetimeFigureOut">
              <a:rPr lang="vi-VN" smtClean="0"/>
              <a:t>30/09/2020</a:t>
            </a:fld>
            <a:endParaRPr lang="vi-V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vi-V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B4F451F-7D37-4F42-A935-7218366CFC3F}" type="slidenum">
              <a:rPr lang="vi-VN" smtClean="0"/>
              <a:t>‹#›</a:t>
            </a:fld>
            <a:endParaRPr lang="vi-V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895363"/>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701150-8A88-43AF-8529-FB550459D04D}"/>
              </a:ext>
            </a:extLst>
          </p:cNvPr>
          <p:cNvSpPr>
            <a:spLocks noGrp="1"/>
          </p:cNvSpPr>
          <p:nvPr>
            <p:ph type="ctrTitle"/>
          </p:nvPr>
        </p:nvSpPr>
        <p:spPr/>
        <p:txBody>
          <a:bodyPr/>
          <a:lstStyle/>
          <a:p>
            <a:r>
              <a:rPr lang="en-US" dirty="0"/>
              <a:t>PHÌNH ĐỘNG MẠCH CHỦ BỤNG</a:t>
            </a:r>
            <a:endParaRPr lang="vi-VN" dirty="0"/>
          </a:p>
        </p:txBody>
      </p:sp>
      <p:sp>
        <p:nvSpPr>
          <p:cNvPr id="3" name="Tiêu đề phụ 2">
            <a:extLst>
              <a:ext uri="{FF2B5EF4-FFF2-40B4-BE49-F238E27FC236}">
                <a16:creationId xmlns:a16="http://schemas.microsoft.com/office/drawing/2014/main" id="{014688AE-5F9A-4EE9-B52E-79519198BF2F}"/>
              </a:ext>
            </a:extLst>
          </p:cNvPr>
          <p:cNvSpPr>
            <a:spLocks noGrp="1"/>
          </p:cNvSpPr>
          <p:nvPr>
            <p:ph type="subTitle" idx="1"/>
          </p:nvPr>
        </p:nvSpPr>
        <p:spPr/>
        <p:txBody>
          <a:bodyPr/>
          <a:lstStyle/>
          <a:p>
            <a:r>
              <a:rPr lang="en-US"/>
              <a:t>(Abdominal aortic aneurysm: AAA)</a:t>
            </a:r>
            <a:endParaRPr lang="vi-VN"/>
          </a:p>
        </p:txBody>
      </p:sp>
      <p:sp>
        <p:nvSpPr>
          <p:cNvPr id="4" name="TextBox 3"/>
          <p:cNvSpPr txBox="1"/>
          <p:nvPr/>
        </p:nvSpPr>
        <p:spPr>
          <a:xfrm>
            <a:off x="7820168" y="4481687"/>
            <a:ext cx="2893325" cy="1200329"/>
          </a:xfrm>
          <a:prstGeom prst="rect">
            <a:avLst/>
          </a:prstGeom>
          <a:noFill/>
        </p:spPr>
        <p:txBody>
          <a:bodyPr wrap="square" rtlCol="0">
            <a:spAutoFit/>
          </a:bodyPr>
          <a:lstStyle/>
          <a:p>
            <a:r>
              <a:rPr lang="en-US" dirty="0" err="1">
                <a:latin typeface="+mj-lt"/>
              </a:rPr>
              <a:t>Nhóm</a:t>
            </a:r>
            <a:r>
              <a:rPr lang="en-US" dirty="0">
                <a:latin typeface="+mj-lt"/>
              </a:rPr>
              <a:t> </a:t>
            </a:r>
            <a:r>
              <a:rPr lang="en-US" dirty="0" err="1">
                <a:latin typeface="+mj-lt"/>
              </a:rPr>
              <a:t>thuyết</a:t>
            </a:r>
            <a:r>
              <a:rPr lang="en-US" dirty="0">
                <a:latin typeface="+mj-lt"/>
              </a:rPr>
              <a:t> </a:t>
            </a:r>
            <a:r>
              <a:rPr lang="en-US" dirty="0" err="1">
                <a:latin typeface="+mj-lt"/>
              </a:rPr>
              <a:t>trình</a:t>
            </a:r>
            <a:r>
              <a:rPr lang="en-US" dirty="0">
                <a:latin typeface="+mj-lt"/>
              </a:rPr>
              <a:t>:</a:t>
            </a:r>
          </a:p>
          <a:p>
            <a:r>
              <a:rPr lang="en-US" dirty="0">
                <a:latin typeface="+mj-lt"/>
              </a:rPr>
              <a:t>	</a:t>
            </a:r>
            <a:r>
              <a:rPr lang="en-US" dirty="0" err="1">
                <a:latin typeface="+mj-lt"/>
              </a:rPr>
              <a:t>Đào</a:t>
            </a:r>
            <a:r>
              <a:rPr lang="en-US" dirty="0">
                <a:latin typeface="+mj-lt"/>
              </a:rPr>
              <a:t> Minh </a:t>
            </a:r>
            <a:r>
              <a:rPr lang="en-US" dirty="0" err="1">
                <a:latin typeface="+mj-lt"/>
              </a:rPr>
              <a:t>Ngọc</a:t>
            </a:r>
            <a:endParaRPr lang="en-US" dirty="0">
              <a:latin typeface="+mj-lt"/>
            </a:endParaRPr>
          </a:p>
          <a:p>
            <a:r>
              <a:rPr lang="en-US" dirty="0">
                <a:latin typeface="+mj-lt"/>
              </a:rPr>
              <a:t>	</a:t>
            </a:r>
            <a:r>
              <a:rPr lang="en-US" dirty="0" err="1">
                <a:latin typeface="+mj-lt"/>
              </a:rPr>
              <a:t>Phạm</a:t>
            </a:r>
            <a:r>
              <a:rPr lang="en-US" dirty="0">
                <a:latin typeface="+mj-lt"/>
              </a:rPr>
              <a:t> </a:t>
            </a:r>
            <a:r>
              <a:rPr lang="en-US" dirty="0" err="1">
                <a:latin typeface="+mj-lt"/>
              </a:rPr>
              <a:t>Phú</a:t>
            </a:r>
            <a:r>
              <a:rPr lang="en-US" dirty="0">
                <a:latin typeface="+mj-lt"/>
              </a:rPr>
              <a:t> </a:t>
            </a:r>
            <a:r>
              <a:rPr lang="en-US" dirty="0" err="1">
                <a:latin typeface="+mj-lt"/>
              </a:rPr>
              <a:t>Thiện</a:t>
            </a:r>
            <a:endParaRPr lang="en-US" dirty="0">
              <a:latin typeface="+mj-lt"/>
            </a:endParaRPr>
          </a:p>
          <a:p>
            <a:r>
              <a:rPr lang="en-US" dirty="0">
                <a:latin typeface="+mj-lt"/>
              </a:rPr>
              <a:t>	</a:t>
            </a:r>
            <a:r>
              <a:rPr lang="en-US" dirty="0" err="1">
                <a:latin typeface="+mj-lt"/>
              </a:rPr>
              <a:t>Phan</a:t>
            </a:r>
            <a:r>
              <a:rPr lang="en-US" dirty="0">
                <a:latin typeface="+mj-lt"/>
              </a:rPr>
              <a:t> </a:t>
            </a:r>
            <a:r>
              <a:rPr lang="en-US" dirty="0" err="1">
                <a:latin typeface="+mj-lt"/>
              </a:rPr>
              <a:t>Quốc</a:t>
            </a:r>
            <a:r>
              <a:rPr lang="en-US" dirty="0">
                <a:latin typeface="+mj-lt"/>
              </a:rPr>
              <a:t> </a:t>
            </a:r>
            <a:r>
              <a:rPr lang="en-US" dirty="0" err="1">
                <a:latin typeface="+mj-lt"/>
              </a:rPr>
              <a:t>Thiện</a:t>
            </a:r>
            <a:endParaRPr lang="en-US" dirty="0">
              <a:latin typeface="+mj-lt"/>
            </a:endParaRPr>
          </a:p>
        </p:txBody>
      </p:sp>
    </p:spTree>
    <p:extLst>
      <p:ext uri="{BB962C8B-B14F-4D97-AF65-F5344CB8AC3E}">
        <p14:creationId xmlns:p14="http://schemas.microsoft.com/office/powerpoint/2010/main" val="349787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con of smooth muscle cell under microscope human Vector Image">
            <a:extLst>
              <a:ext uri="{FF2B5EF4-FFF2-40B4-BE49-F238E27FC236}">
                <a16:creationId xmlns:a16="http://schemas.microsoft.com/office/drawing/2014/main" id="{243F60D8-3EC9-46B6-ACCD-688085FAAB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20" r="34229" b="9907"/>
          <a:stretch/>
        </p:blipFill>
        <p:spPr bwMode="auto">
          <a:xfrm rot="5400000">
            <a:off x="10639887" y="139787"/>
            <a:ext cx="647069" cy="1999444"/>
          </a:xfrm>
          <a:prstGeom prst="rect">
            <a:avLst/>
          </a:prstGeom>
          <a:noFill/>
          <a:extLst>
            <a:ext uri="{909E8E84-426E-40DD-AFC4-6F175D3DCCD1}">
              <a14:hiddenFill xmlns:a14="http://schemas.microsoft.com/office/drawing/2010/main">
                <a:solidFill>
                  <a:srgbClr val="FFFFFF"/>
                </a:solidFill>
              </a14:hiddenFill>
            </a:ext>
          </a:extLst>
        </p:spPr>
      </p:pic>
      <p:sp>
        <p:nvSpPr>
          <p:cNvPr id="2" name="Tiêu đề 1">
            <a:extLst>
              <a:ext uri="{FF2B5EF4-FFF2-40B4-BE49-F238E27FC236}">
                <a16:creationId xmlns:a16="http://schemas.microsoft.com/office/drawing/2014/main" id="{3291243A-EA94-4F8A-BA80-AD1BE1D8E27C}"/>
              </a:ext>
            </a:extLst>
          </p:cNvPr>
          <p:cNvSpPr>
            <a:spLocks noGrp="1"/>
          </p:cNvSpPr>
          <p:nvPr>
            <p:ph type="title"/>
          </p:nvPr>
        </p:nvSpPr>
        <p:spPr/>
        <p:txBody>
          <a:bodyPr/>
          <a:lstStyle/>
          <a:p>
            <a:r>
              <a:rPr lang="vi-VN"/>
              <a:t>SINH LÝ BỆNH</a:t>
            </a:r>
          </a:p>
        </p:txBody>
      </p:sp>
      <p:sp>
        <p:nvSpPr>
          <p:cNvPr id="3" name="Chỗ dành sẵn cho Nội dung 2">
            <a:extLst>
              <a:ext uri="{FF2B5EF4-FFF2-40B4-BE49-F238E27FC236}">
                <a16:creationId xmlns:a16="http://schemas.microsoft.com/office/drawing/2014/main" id="{D0EB111B-1049-4142-971B-21F82E87EC84}"/>
              </a:ext>
            </a:extLst>
          </p:cNvPr>
          <p:cNvSpPr>
            <a:spLocks noGrp="1"/>
          </p:cNvSpPr>
          <p:nvPr>
            <p:ph idx="1"/>
          </p:nvPr>
        </p:nvSpPr>
        <p:spPr>
          <a:xfrm>
            <a:off x="838200" y="1690688"/>
            <a:ext cx="10515600" cy="4351338"/>
          </a:xfrm>
        </p:spPr>
        <p:txBody>
          <a:bodyPr/>
          <a:lstStyle/>
          <a:p>
            <a:r>
              <a:rPr lang="vi-VN" sz="3200"/>
              <a:t>Vai trò của tế bào cơ trơn: co giãn, tổng hợp</a:t>
            </a:r>
          </a:p>
          <a:p>
            <a:pPr marL="0" indent="0">
              <a:buNone/>
            </a:pPr>
            <a:r>
              <a:rPr lang="vi-VN" sz="3200"/>
              <a:t>+ Co hoặc giãn dưới tác dụng của các chất co mạch hoặc giãn mạch</a:t>
            </a:r>
          </a:p>
          <a:p>
            <a:pPr marL="0" indent="0">
              <a:buNone/>
            </a:pPr>
            <a:r>
              <a:rPr lang="vi-VN" sz="3200"/>
              <a:t>+ Tổng hợp: collagen, elastin, proteoglycans: giúp hình thành chất nền ngoại bào</a:t>
            </a:r>
          </a:p>
          <a:p>
            <a:pPr marL="0" indent="0">
              <a:buNone/>
            </a:pPr>
            <a:r>
              <a:rPr lang="vi-VN" sz="3200"/>
              <a:t>+ Tổng hợp các chất hoặt mạch, các chất gây viêm (IL6, TNF-a)</a:t>
            </a:r>
          </a:p>
          <a:p>
            <a:pPr marL="0" indent="0">
              <a:buNone/>
            </a:pPr>
            <a:endParaRPr lang="vi-VN"/>
          </a:p>
        </p:txBody>
      </p:sp>
      <p:pic>
        <p:nvPicPr>
          <p:cNvPr id="5" name="Picture 2" descr="Icon of smooth muscle cell under microscope human Vector Image">
            <a:extLst>
              <a:ext uri="{FF2B5EF4-FFF2-40B4-BE49-F238E27FC236}">
                <a16:creationId xmlns:a16="http://schemas.microsoft.com/office/drawing/2014/main" id="{361797A3-8B2C-42CE-A127-AC74D43088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20" r="34229" b="9907"/>
          <a:stretch/>
        </p:blipFill>
        <p:spPr bwMode="auto">
          <a:xfrm rot="5400000">
            <a:off x="10868743" y="690966"/>
            <a:ext cx="647069" cy="1999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303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A59ED87A-FE55-4F65-BA55-A630F57B38BD}"/>
              </a:ext>
            </a:extLst>
          </p:cNvPr>
          <p:cNvPicPr>
            <a:picLocks noChangeAspect="1"/>
          </p:cNvPicPr>
          <p:nvPr/>
        </p:nvPicPr>
        <p:blipFill>
          <a:blip r:embed="rId2"/>
          <a:stretch>
            <a:fillRect/>
          </a:stretch>
        </p:blipFill>
        <p:spPr>
          <a:xfrm>
            <a:off x="838200" y="230287"/>
            <a:ext cx="10284726" cy="6087936"/>
          </a:xfrm>
          <a:prstGeom prst="rect">
            <a:avLst/>
          </a:prstGeom>
        </p:spPr>
      </p:pic>
    </p:spTree>
    <p:extLst>
      <p:ext uri="{BB962C8B-B14F-4D97-AF65-F5344CB8AC3E}">
        <p14:creationId xmlns:p14="http://schemas.microsoft.com/office/powerpoint/2010/main" val="303280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8908534-8762-43A5-BCB6-B3EC5919AF05}"/>
              </a:ext>
            </a:extLst>
          </p:cNvPr>
          <p:cNvSpPr>
            <a:spLocks noGrp="1"/>
          </p:cNvSpPr>
          <p:nvPr>
            <p:ph type="title"/>
          </p:nvPr>
        </p:nvSpPr>
        <p:spPr/>
        <p:txBody>
          <a:bodyPr/>
          <a:lstStyle/>
          <a:p>
            <a:endParaRPr lang="vi-VN"/>
          </a:p>
        </p:txBody>
      </p:sp>
      <p:pic>
        <p:nvPicPr>
          <p:cNvPr id="4" name="Hình ảnh 3">
            <a:extLst>
              <a:ext uri="{FF2B5EF4-FFF2-40B4-BE49-F238E27FC236}">
                <a16:creationId xmlns:a16="http://schemas.microsoft.com/office/drawing/2014/main" id="{7866F281-7A51-4A36-AE56-5612CAB2FF54}"/>
              </a:ext>
            </a:extLst>
          </p:cNvPr>
          <p:cNvPicPr>
            <a:picLocks noChangeAspect="1"/>
          </p:cNvPicPr>
          <p:nvPr/>
        </p:nvPicPr>
        <p:blipFill rotWithShape="1">
          <a:blip r:embed="rId2"/>
          <a:srcRect l="1029" r="1242"/>
          <a:stretch/>
        </p:blipFill>
        <p:spPr>
          <a:xfrm>
            <a:off x="0" y="172929"/>
            <a:ext cx="12192000" cy="4142396"/>
          </a:xfrm>
          <a:prstGeom prst="rect">
            <a:avLst/>
          </a:prstGeom>
        </p:spPr>
      </p:pic>
      <p:sp>
        <p:nvSpPr>
          <p:cNvPr id="5" name="Hộp Văn bản 4">
            <a:extLst>
              <a:ext uri="{FF2B5EF4-FFF2-40B4-BE49-F238E27FC236}">
                <a16:creationId xmlns:a16="http://schemas.microsoft.com/office/drawing/2014/main" id="{1102F5BE-A910-4095-90F6-E803A6C8CEDD}"/>
              </a:ext>
            </a:extLst>
          </p:cNvPr>
          <p:cNvSpPr txBox="1"/>
          <p:nvPr/>
        </p:nvSpPr>
        <p:spPr>
          <a:xfrm>
            <a:off x="224859" y="3960483"/>
            <a:ext cx="11432005" cy="2862322"/>
          </a:xfrm>
          <a:prstGeom prst="rect">
            <a:avLst/>
          </a:prstGeom>
          <a:noFill/>
        </p:spPr>
        <p:txBody>
          <a:bodyPr wrap="square" rtlCol="0">
            <a:spAutoFit/>
          </a:bodyPr>
          <a:lstStyle/>
          <a:p>
            <a:r>
              <a:rPr lang="vi-VN" sz="2000" dirty="0"/>
              <a:t>1: tích lũy hạt LDL </a:t>
            </a:r>
            <a:endParaRPr lang="en-US" sz="2000" dirty="0"/>
          </a:p>
          <a:p>
            <a:r>
              <a:rPr lang="vi-VN" sz="2000" dirty="0"/>
              <a:t>2: </a:t>
            </a:r>
            <a:r>
              <a:rPr lang="en-US" sz="2000" dirty="0" err="1"/>
              <a:t>stess</a:t>
            </a:r>
            <a:r>
              <a:rPr lang="vi-VN" sz="2000" dirty="0"/>
              <a:t> oxi hóa, tăng sản xuất cytokine</a:t>
            </a:r>
            <a:endParaRPr lang="en-US" sz="2000" dirty="0"/>
          </a:p>
          <a:p>
            <a:r>
              <a:rPr lang="vi-VN" sz="2000" dirty="0"/>
              <a:t>3: các cytokine này làm tăng biểu lộ </a:t>
            </a:r>
            <a:r>
              <a:rPr lang="en-US" sz="2000" dirty="0"/>
              <a:t>‘</a:t>
            </a:r>
            <a:r>
              <a:rPr lang="vi-VN" sz="2000" dirty="0"/>
              <a:t>phân tử bám dính</a:t>
            </a:r>
            <a:r>
              <a:rPr lang="en-US" sz="2000" dirty="0"/>
              <a:t>’</a:t>
            </a:r>
            <a:r>
              <a:rPr lang="vi-VN" sz="2000" dirty="0"/>
              <a:t>, tăng sản xuất hóa ứng đọng</a:t>
            </a:r>
            <a:endParaRPr lang="en-US" sz="2000" dirty="0"/>
          </a:p>
          <a:p>
            <a:r>
              <a:rPr lang="vi-VN" sz="2000" dirty="0"/>
              <a:t>4:</a:t>
            </a:r>
            <a:r>
              <a:rPr lang="en-US" sz="2000" dirty="0"/>
              <a:t> </a:t>
            </a:r>
            <a:r>
              <a:rPr lang="vi-VN" sz="2000" dirty="0"/>
              <a:t>Đại thực bào tới lớp dưới nội mạc</a:t>
            </a:r>
            <a:endParaRPr lang="en-US" sz="2000" dirty="0"/>
          </a:p>
          <a:p>
            <a:r>
              <a:rPr lang="vi-VN" sz="2000" dirty="0"/>
              <a:t>6: Tế bào cơ trơn di chuyển vào lớp dưới nội mạc</a:t>
            </a:r>
            <a:endParaRPr lang="en-US" sz="2000" dirty="0"/>
          </a:p>
          <a:p>
            <a:r>
              <a:rPr lang="vi-VN" sz="2000" dirty="0"/>
              <a:t>7: tế bào cơ trơn tăng sinh, sản xuất chất nền ngoại bào, vệt mỡ (fatty streak) trở nên sợi hóa (fibrofatty lesion)</a:t>
            </a:r>
            <a:endParaRPr lang="en-US" sz="2000" dirty="0"/>
          </a:p>
          <a:p>
            <a:r>
              <a:rPr lang="vi-VN" sz="2000" dirty="0"/>
              <a:t>8: calci hóa xảy ra, xơ hóa tiến triển, tế bào cơ trơn chết, hình thanh mũ sợi (fibrous capsule) và lõi lipid chứa tế bào chết.</a:t>
            </a:r>
          </a:p>
        </p:txBody>
      </p:sp>
    </p:spTree>
    <p:extLst>
      <p:ext uri="{BB962C8B-B14F-4D97-AF65-F5344CB8AC3E}">
        <p14:creationId xmlns:p14="http://schemas.microsoft.com/office/powerpoint/2010/main" val="2210438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451D286-8DF4-4E2B-B494-4DA682B79C84}"/>
              </a:ext>
            </a:extLst>
          </p:cNvPr>
          <p:cNvSpPr>
            <a:spLocks noGrp="1"/>
          </p:cNvSpPr>
          <p:nvPr>
            <p:ph type="title"/>
          </p:nvPr>
        </p:nvSpPr>
        <p:spPr/>
        <p:txBody>
          <a:bodyPr/>
          <a:lstStyle/>
          <a:p>
            <a:endParaRPr lang="vi-VN"/>
          </a:p>
        </p:txBody>
      </p:sp>
      <p:pic>
        <p:nvPicPr>
          <p:cNvPr id="4" name="Hình ảnh 3">
            <a:extLst>
              <a:ext uri="{FF2B5EF4-FFF2-40B4-BE49-F238E27FC236}">
                <a16:creationId xmlns:a16="http://schemas.microsoft.com/office/drawing/2014/main" id="{3DF005A7-A8FF-4206-8013-7D2C5D1E6748}"/>
              </a:ext>
            </a:extLst>
          </p:cNvPr>
          <p:cNvPicPr>
            <a:picLocks noChangeAspect="1"/>
          </p:cNvPicPr>
          <p:nvPr/>
        </p:nvPicPr>
        <p:blipFill>
          <a:blip r:embed="rId2"/>
          <a:stretch>
            <a:fillRect/>
          </a:stretch>
        </p:blipFill>
        <p:spPr>
          <a:xfrm>
            <a:off x="147331" y="139464"/>
            <a:ext cx="11338816" cy="4789906"/>
          </a:xfrm>
          <a:prstGeom prst="rect">
            <a:avLst/>
          </a:prstGeom>
        </p:spPr>
      </p:pic>
      <p:sp>
        <p:nvSpPr>
          <p:cNvPr id="5" name="Hộp Văn bản 4">
            <a:extLst>
              <a:ext uri="{FF2B5EF4-FFF2-40B4-BE49-F238E27FC236}">
                <a16:creationId xmlns:a16="http://schemas.microsoft.com/office/drawing/2014/main" id="{5995CF79-99B6-47A9-9E06-C39AF1B2124E}"/>
              </a:ext>
            </a:extLst>
          </p:cNvPr>
          <p:cNvSpPr txBox="1"/>
          <p:nvPr/>
        </p:nvSpPr>
        <p:spPr>
          <a:xfrm>
            <a:off x="32084" y="4929370"/>
            <a:ext cx="12012585" cy="1789166"/>
          </a:xfrm>
          <a:prstGeom prst="rect">
            <a:avLst/>
          </a:prstGeom>
          <a:noFill/>
        </p:spPr>
        <p:txBody>
          <a:bodyPr wrap="square" rtlCol="0">
            <a:spAutoFit/>
          </a:bodyPr>
          <a:lstStyle/>
          <a:p>
            <a:r>
              <a:rPr lang="vi-VN"/>
              <a:t>Các giai đoạn tiễn triển của mảng xơ vữa</a:t>
            </a:r>
          </a:p>
          <a:p>
            <a:r>
              <a:rPr lang="vi-VN"/>
              <a:t>A: hình thành vệt mỡ do rối loạn tế bào nội mô, LDL lắng đọng và biến đổi, chiêu mộ BC, hình thành tế bào bọt</a:t>
            </a:r>
          </a:p>
          <a:p>
            <a:r>
              <a:rPr lang="vi-VN"/>
              <a:t>B: Mảng xơ vữa tiên triển, tế bào cơ trơn di chuyển nào lớp dưới nội mạc, nhân đôi và sản xuất chất nền ngoại bào, hình thanh mũ sợi và lõi lipid</a:t>
            </a:r>
          </a:p>
          <a:p>
            <a:r>
              <a:rPr lang="vi-VN"/>
              <a:t>C: các stess huyết động, sự tăng lên của lõi lipid và mỏng đi của mũ sợi khiến mảng xơ vữa vỡ và hình thành huyết khối</a:t>
            </a:r>
          </a:p>
        </p:txBody>
      </p:sp>
    </p:spTree>
    <p:extLst>
      <p:ext uri="{BB962C8B-B14F-4D97-AF65-F5344CB8AC3E}">
        <p14:creationId xmlns:p14="http://schemas.microsoft.com/office/powerpoint/2010/main" val="2471840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9A879E1-383B-4180-AD64-3609DC740BB6}"/>
              </a:ext>
            </a:extLst>
          </p:cNvPr>
          <p:cNvSpPr>
            <a:spLocks noGrp="1"/>
          </p:cNvSpPr>
          <p:nvPr>
            <p:ph type="title"/>
          </p:nvPr>
        </p:nvSpPr>
        <p:spPr/>
        <p:txBody>
          <a:bodyPr/>
          <a:lstStyle/>
          <a:p>
            <a:r>
              <a:rPr lang="vi-VN"/>
              <a:t>BIẾN CHỨNG CỦA MẢNG XƠ VỮA</a:t>
            </a:r>
          </a:p>
        </p:txBody>
      </p:sp>
      <p:sp>
        <p:nvSpPr>
          <p:cNvPr id="3" name="Chỗ dành sẵn cho Nội dung 2">
            <a:extLst>
              <a:ext uri="{FF2B5EF4-FFF2-40B4-BE49-F238E27FC236}">
                <a16:creationId xmlns:a16="http://schemas.microsoft.com/office/drawing/2014/main" id="{F63AE3D1-B098-420E-8913-2988ABD8E5ED}"/>
              </a:ext>
            </a:extLst>
          </p:cNvPr>
          <p:cNvSpPr>
            <a:spLocks noGrp="1"/>
          </p:cNvSpPr>
          <p:nvPr>
            <p:ph idx="1"/>
          </p:nvPr>
        </p:nvSpPr>
        <p:spPr/>
        <p:txBody>
          <a:bodyPr/>
          <a:lstStyle/>
          <a:p>
            <a:r>
              <a:rPr lang="vi-VN"/>
              <a:t>Calci hóa làm thành mạch máu bị cứng</a:t>
            </a:r>
          </a:p>
          <a:p>
            <a:r>
              <a:rPr lang="vi-VN"/>
              <a:t>Giảm khẩu kính gây thiếu máu cục bộ</a:t>
            </a:r>
          </a:p>
          <a:p>
            <a:r>
              <a:rPr lang="vi-VN"/>
              <a:t>Biến chứng tạo huyết khối gây nhồi máu, thuyên tắc do sự di chuyển huyết khối</a:t>
            </a:r>
          </a:p>
          <a:p>
            <a:r>
              <a:rPr lang="vi-VN"/>
              <a:t>Yếu thành mạch máu, mất độ đàn hồi gây phình động mạch</a:t>
            </a:r>
          </a:p>
          <a:p>
            <a:endParaRPr lang="vi-VN"/>
          </a:p>
        </p:txBody>
      </p:sp>
    </p:spTree>
    <p:extLst>
      <p:ext uri="{BB962C8B-B14F-4D97-AF65-F5344CB8AC3E}">
        <p14:creationId xmlns:p14="http://schemas.microsoft.com/office/powerpoint/2010/main" val="278407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E80A3FF7-D6BC-4189-A9F0-BB953C19328A}"/>
              </a:ext>
            </a:extLst>
          </p:cNvPr>
          <p:cNvPicPr>
            <a:picLocks noChangeAspect="1"/>
          </p:cNvPicPr>
          <p:nvPr/>
        </p:nvPicPr>
        <p:blipFill>
          <a:blip r:embed="rId2"/>
          <a:stretch>
            <a:fillRect/>
          </a:stretch>
        </p:blipFill>
        <p:spPr>
          <a:xfrm>
            <a:off x="228034" y="122404"/>
            <a:ext cx="11482702" cy="6182993"/>
          </a:xfrm>
          <a:prstGeom prst="rect">
            <a:avLst/>
          </a:prstGeom>
        </p:spPr>
      </p:pic>
      <p:sp>
        <p:nvSpPr>
          <p:cNvPr id="3" name="Chỗ dành sẵn cho Nội dung 2">
            <a:extLst>
              <a:ext uri="{FF2B5EF4-FFF2-40B4-BE49-F238E27FC236}">
                <a16:creationId xmlns:a16="http://schemas.microsoft.com/office/drawing/2014/main" id="{E982B630-E01C-43FD-9D10-73CEC1D1D806}"/>
              </a:ext>
            </a:extLst>
          </p:cNvPr>
          <p:cNvSpPr>
            <a:spLocks noGrp="1"/>
          </p:cNvSpPr>
          <p:nvPr>
            <p:ph idx="1"/>
          </p:nvPr>
        </p:nvSpPr>
        <p:spPr>
          <a:xfrm>
            <a:off x="126610" y="552603"/>
            <a:ext cx="2184838" cy="3306596"/>
          </a:xfrm>
        </p:spPr>
        <p:txBody>
          <a:bodyPr>
            <a:normAutofit/>
          </a:bodyPr>
          <a:lstStyle/>
          <a:p>
            <a:pPr marL="0" indent="0">
              <a:buNone/>
            </a:pPr>
            <a:r>
              <a:rPr lang="vi-VN" sz="2000"/>
              <a:t>Các vị trí động mạch thường xảy ra xơ vữa: thường ở động mạch lớn, nơi máu chảy xoáy (gấp khúc, chia đôi)</a:t>
            </a:r>
            <a:endParaRPr lang="vi-VN"/>
          </a:p>
          <a:p>
            <a:pPr marL="0" indent="0">
              <a:buNone/>
            </a:pPr>
            <a:endParaRPr lang="vi-VN"/>
          </a:p>
        </p:txBody>
      </p:sp>
    </p:spTree>
    <p:extLst>
      <p:ext uri="{BB962C8B-B14F-4D97-AF65-F5344CB8AC3E}">
        <p14:creationId xmlns:p14="http://schemas.microsoft.com/office/powerpoint/2010/main" val="772441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7FF91CC-3D8E-4B19-BAC1-91B411DB15B6}"/>
              </a:ext>
            </a:extLst>
          </p:cNvPr>
          <p:cNvSpPr>
            <a:spLocks noGrp="1"/>
          </p:cNvSpPr>
          <p:nvPr>
            <p:ph type="title"/>
          </p:nvPr>
        </p:nvSpPr>
        <p:spPr/>
        <p:txBody>
          <a:bodyPr/>
          <a:lstStyle/>
          <a:p>
            <a:r>
              <a:rPr lang="vi-VN"/>
              <a:t>YẾU TỐ NGUY CƠ</a:t>
            </a:r>
          </a:p>
        </p:txBody>
      </p:sp>
      <p:sp>
        <p:nvSpPr>
          <p:cNvPr id="3" name="Chỗ dành sẵn cho Nội dung 2">
            <a:extLst>
              <a:ext uri="{FF2B5EF4-FFF2-40B4-BE49-F238E27FC236}">
                <a16:creationId xmlns:a16="http://schemas.microsoft.com/office/drawing/2014/main" id="{92C80EEE-4761-477E-89CC-81E56938C52F}"/>
              </a:ext>
            </a:extLst>
          </p:cNvPr>
          <p:cNvSpPr>
            <a:spLocks noGrp="1"/>
          </p:cNvSpPr>
          <p:nvPr>
            <p:ph idx="1"/>
          </p:nvPr>
        </p:nvSpPr>
        <p:spPr/>
        <p:txBody>
          <a:bodyPr/>
          <a:lstStyle/>
          <a:p>
            <a:r>
              <a:rPr lang="en-US"/>
              <a:t>Nh</a:t>
            </a:r>
            <a:r>
              <a:rPr lang="vi-VN"/>
              <a:t>ư</a:t>
            </a:r>
            <a:r>
              <a:rPr lang="en-US"/>
              <a:t> vậy c</a:t>
            </a:r>
            <a:r>
              <a:rPr lang="vi-VN"/>
              <a:t>ơ</a:t>
            </a:r>
            <a:r>
              <a:rPr lang="en-US"/>
              <a:t> chế bệnh sinh chủ yếu là: tổn th</a:t>
            </a:r>
            <a:r>
              <a:rPr lang="vi-VN"/>
              <a:t>ương tế bào nội mô.</a:t>
            </a:r>
          </a:p>
          <a:p>
            <a:r>
              <a:rPr lang="vi-VN"/>
              <a:t>Các yếu tố nguy cơ</a:t>
            </a:r>
          </a:p>
          <a:p>
            <a:pPr marL="0" indent="0">
              <a:buNone/>
            </a:pPr>
            <a:endParaRPr lang="vi-VN"/>
          </a:p>
        </p:txBody>
      </p:sp>
      <p:graphicFrame>
        <p:nvGraphicFramePr>
          <p:cNvPr id="4" name="Bảng 4">
            <a:extLst>
              <a:ext uri="{FF2B5EF4-FFF2-40B4-BE49-F238E27FC236}">
                <a16:creationId xmlns:a16="http://schemas.microsoft.com/office/drawing/2014/main" id="{DBC4003F-93D3-480C-B872-52D0601C81B7}"/>
              </a:ext>
            </a:extLst>
          </p:cNvPr>
          <p:cNvGraphicFramePr>
            <a:graphicFrameLocks noGrp="1"/>
          </p:cNvGraphicFramePr>
          <p:nvPr>
            <p:extLst>
              <p:ext uri="{D42A27DB-BD31-4B8C-83A1-F6EECF244321}">
                <p14:modId xmlns:p14="http://schemas.microsoft.com/office/powerpoint/2010/main" val="2664773739"/>
              </p:ext>
            </p:extLst>
          </p:nvPr>
        </p:nvGraphicFramePr>
        <p:xfrm>
          <a:off x="838200" y="3211679"/>
          <a:ext cx="10166684" cy="3328416"/>
        </p:xfrm>
        <a:graphic>
          <a:graphicData uri="http://schemas.openxmlformats.org/drawingml/2006/table">
            <a:tbl>
              <a:tblPr firstRow="1" bandRow="1">
                <a:tableStyleId>{3B4B98B0-60AC-42C2-AFA5-B58CD77FA1E5}</a:tableStyleId>
              </a:tblPr>
              <a:tblGrid>
                <a:gridCol w="5083342">
                  <a:extLst>
                    <a:ext uri="{9D8B030D-6E8A-4147-A177-3AD203B41FA5}">
                      <a16:colId xmlns:a16="http://schemas.microsoft.com/office/drawing/2014/main" val="2900285078"/>
                    </a:ext>
                  </a:extLst>
                </a:gridCol>
                <a:gridCol w="5083342">
                  <a:extLst>
                    <a:ext uri="{9D8B030D-6E8A-4147-A177-3AD203B41FA5}">
                      <a16:colId xmlns:a16="http://schemas.microsoft.com/office/drawing/2014/main" val="600496326"/>
                    </a:ext>
                  </a:extLst>
                </a:gridCol>
              </a:tblGrid>
              <a:tr h="376064">
                <a:tc>
                  <a:txBody>
                    <a:bodyPr/>
                    <a:lstStyle/>
                    <a:p>
                      <a:r>
                        <a:rPr lang="vi-VN" sz="2400" b="0"/>
                        <a:t>THAY ĐỔI ĐƯỢC</a:t>
                      </a:r>
                    </a:p>
                  </a:txBody>
                  <a:tcPr/>
                </a:tc>
                <a:tc>
                  <a:txBody>
                    <a:bodyPr/>
                    <a:lstStyle/>
                    <a:p>
                      <a:r>
                        <a:rPr lang="vi-VN" sz="2400" b="0"/>
                        <a:t>KHÔNG THAY ĐỔI ĐƯỢC</a:t>
                      </a:r>
                    </a:p>
                  </a:txBody>
                  <a:tcPr/>
                </a:tc>
                <a:extLst>
                  <a:ext uri="{0D108BD9-81ED-4DB2-BD59-A6C34878D82A}">
                    <a16:rowId xmlns:a16="http://schemas.microsoft.com/office/drawing/2014/main" val="1205509519"/>
                  </a:ext>
                </a:extLst>
              </a:tr>
              <a:tr h="2760753">
                <a:tc>
                  <a:txBody>
                    <a:bodyPr/>
                    <a:lstStyle/>
                    <a:p>
                      <a:pPr>
                        <a:lnSpc>
                          <a:spcPct val="110000"/>
                        </a:lnSpc>
                      </a:pPr>
                      <a:r>
                        <a:rPr lang="en-US" sz="2400" b="0"/>
                        <a:t>Tăng huyết áp. </a:t>
                      </a:r>
                    </a:p>
                    <a:p>
                      <a:pPr>
                        <a:lnSpc>
                          <a:spcPct val="110000"/>
                        </a:lnSpc>
                      </a:pPr>
                      <a:r>
                        <a:rPr lang="en-US" sz="2400" b="0"/>
                        <a:t> Đái tháo đường. </a:t>
                      </a:r>
                    </a:p>
                    <a:p>
                      <a:pPr>
                        <a:lnSpc>
                          <a:spcPct val="110000"/>
                        </a:lnSpc>
                      </a:pPr>
                      <a:r>
                        <a:rPr lang="en-US" sz="2400" b="0"/>
                        <a:t> Rối loạn chuyển hóa lipid máu. </a:t>
                      </a:r>
                    </a:p>
                    <a:p>
                      <a:pPr>
                        <a:lnSpc>
                          <a:spcPct val="110000"/>
                        </a:lnSpc>
                      </a:pPr>
                      <a:r>
                        <a:rPr lang="en-US" sz="2400" b="0"/>
                        <a:t> Thừa cân, béo phì. </a:t>
                      </a:r>
                    </a:p>
                    <a:p>
                      <a:pPr>
                        <a:lnSpc>
                          <a:spcPct val="110000"/>
                        </a:lnSpc>
                      </a:pPr>
                      <a:r>
                        <a:rPr lang="en-US" sz="2400" b="0"/>
                        <a:t> Lười vận động. </a:t>
                      </a:r>
                    </a:p>
                    <a:p>
                      <a:pPr>
                        <a:lnSpc>
                          <a:spcPct val="110000"/>
                        </a:lnSpc>
                      </a:pPr>
                      <a:r>
                        <a:rPr lang="en-US" sz="2400" b="0"/>
                        <a:t> Hút thuốc lá. </a:t>
                      </a:r>
                    </a:p>
                    <a:p>
                      <a:endParaRPr lang="vi-VN" sz="2400" b="0"/>
                    </a:p>
                  </a:txBody>
                  <a:tcPr/>
                </a:tc>
                <a:tc>
                  <a:txBody>
                    <a:bodyPr/>
                    <a:lstStyle/>
                    <a:p>
                      <a:r>
                        <a:rPr lang="en-US" sz="2800" b="0"/>
                        <a:t>Tuổi </a:t>
                      </a:r>
                    </a:p>
                    <a:p>
                      <a:r>
                        <a:rPr lang="en-US" sz="2800" b="0"/>
                        <a:t>Giới</a:t>
                      </a:r>
                    </a:p>
                    <a:p>
                      <a:r>
                        <a:rPr lang="en-US" sz="2800" b="0"/>
                        <a:t>Gia đình.</a:t>
                      </a:r>
                    </a:p>
                    <a:p>
                      <a:endParaRPr lang="vi-VN" sz="2400" b="0"/>
                    </a:p>
                  </a:txBody>
                  <a:tcPr/>
                </a:tc>
                <a:extLst>
                  <a:ext uri="{0D108BD9-81ED-4DB2-BD59-A6C34878D82A}">
                    <a16:rowId xmlns:a16="http://schemas.microsoft.com/office/drawing/2014/main" val="2951656182"/>
                  </a:ext>
                </a:extLst>
              </a:tr>
            </a:tbl>
          </a:graphicData>
        </a:graphic>
      </p:graphicFrame>
    </p:spTree>
    <p:extLst>
      <p:ext uri="{BB962C8B-B14F-4D97-AF65-F5344CB8AC3E}">
        <p14:creationId xmlns:p14="http://schemas.microsoft.com/office/powerpoint/2010/main" val="3732013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1DA4549-9614-46C2-AA23-AF19CC62EF22}"/>
              </a:ext>
            </a:extLst>
          </p:cNvPr>
          <p:cNvSpPr>
            <a:spLocks noGrp="1"/>
          </p:cNvSpPr>
          <p:nvPr>
            <p:ph type="title"/>
          </p:nvPr>
        </p:nvSpPr>
        <p:spPr/>
        <p:txBody>
          <a:bodyPr/>
          <a:lstStyle/>
          <a:p>
            <a:r>
              <a:rPr lang="vi-VN"/>
              <a:t>CÁC DẠNG AAA</a:t>
            </a:r>
          </a:p>
        </p:txBody>
      </p:sp>
      <p:pic>
        <p:nvPicPr>
          <p:cNvPr id="4" name="Content Placeholder 3">
            <a:extLst>
              <a:ext uri="{FF2B5EF4-FFF2-40B4-BE49-F238E27FC236}">
                <a16:creationId xmlns:a16="http://schemas.microsoft.com/office/drawing/2014/main" id="{00957841-608D-48B1-B5DD-AB06700985E2}"/>
              </a:ext>
            </a:extLst>
          </p:cNvPr>
          <p:cNvPicPr>
            <a:picLocks noGrp="1" noChangeAspect="1"/>
          </p:cNvPicPr>
          <p:nvPr>
            <p:ph idx="1"/>
          </p:nvPr>
        </p:nvPicPr>
        <p:blipFill rotWithShape="1">
          <a:blip r:embed="rId2"/>
          <a:srcRect l="61324" t="18286" r="8292" b="13374"/>
          <a:stretch/>
        </p:blipFill>
        <p:spPr>
          <a:xfrm>
            <a:off x="7864323" y="1027906"/>
            <a:ext cx="4099078" cy="4971267"/>
          </a:xfrm>
          <a:prstGeom prst="rect">
            <a:avLst/>
          </a:prstGeom>
        </p:spPr>
      </p:pic>
      <p:sp>
        <p:nvSpPr>
          <p:cNvPr id="5" name="Rounded Rectangle 4">
            <a:extLst>
              <a:ext uri="{FF2B5EF4-FFF2-40B4-BE49-F238E27FC236}">
                <a16:creationId xmlns:a16="http://schemas.microsoft.com/office/drawing/2014/main" id="{FFDBFCE5-861C-4021-B42B-68827F4D7AB1}"/>
              </a:ext>
            </a:extLst>
          </p:cNvPr>
          <p:cNvSpPr/>
          <p:nvPr/>
        </p:nvSpPr>
        <p:spPr>
          <a:xfrm>
            <a:off x="135465" y="1655408"/>
            <a:ext cx="7728858" cy="420698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gn="just">
              <a:lnSpc>
                <a:spcPct val="150000"/>
              </a:lnSpc>
              <a:buFont typeface="Arial" panose="020B0604020202020204" pitchFamily="34" charset="0"/>
              <a:buChar char="•"/>
            </a:pPr>
            <a:r>
              <a:rPr lang="en-US" sz="2400" b="1" dirty="0" err="1">
                <a:solidFill>
                  <a:schemeClr val="tx1"/>
                </a:solidFill>
                <a:latin typeface="Calibri Light" panose="020F0302020204030204" pitchFamily="34" charset="0"/>
              </a:rPr>
              <a:t>Phình</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dạng</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túi</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Phình</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khu</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trú</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trên</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một</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vị</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trí</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của</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chu</a:t>
            </a:r>
            <a:r>
              <a:rPr lang="en-US" sz="2400" b="1" dirty="0">
                <a:solidFill>
                  <a:schemeClr val="tx1"/>
                </a:solidFill>
                <a:latin typeface="Calibri Light" panose="020F0302020204030204" pitchFamily="34" charset="0"/>
              </a:rPr>
              <a:t> vi </a:t>
            </a:r>
            <a:r>
              <a:rPr lang="en-US" sz="2400" b="1" dirty="0" err="1">
                <a:solidFill>
                  <a:schemeClr val="tx1"/>
                </a:solidFill>
                <a:latin typeface="Calibri Light" panose="020F0302020204030204" pitchFamily="34" charset="0"/>
              </a:rPr>
              <a:t>động</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mạch</a:t>
            </a:r>
            <a:r>
              <a:rPr lang="en-US" sz="2400" b="1" dirty="0">
                <a:solidFill>
                  <a:schemeClr val="tx1"/>
                </a:solidFill>
                <a:latin typeface="Calibri Light" panose="020F0302020204030204" pitchFamily="34" charset="0"/>
              </a:rPr>
              <a:t>.</a:t>
            </a:r>
          </a:p>
          <a:p>
            <a:pPr marL="285750" indent="-285750" algn="just">
              <a:lnSpc>
                <a:spcPct val="150000"/>
              </a:lnSpc>
              <a:buFont typeface="Arial" panose="020B0604020202020204" pitchFamily="34" charset="0"/>
              <a:buChar char="•"/>
            </a:pPr>
            <a:r>
              <a:rPr lang="en-US" sz="2400" b="1" dirty="0" err="1">
                <a:solidFill>
                  <a:schemeClr val="tx1"/>
                </a:solidFill>
                <a:latin typeface="Calibri Light" panose="020F0302020204030204" pitchFamily="34" charset="0"/>
              </a:rPr>
              <a:t>Phình</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dạng</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thoi</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Phình</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toàn</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bộ</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chu</a:t>
            </a:r>
            <a:r>
              <a:rPr lang="en-US" sz="2400" b="1" dirty="0">
                <a:solidFill>
                  <a:schemeClr val="tx1"/>
                </a:solidFill>
                <a:latin typeface="Calibri Light" panose="020F0302020204030204" pitchFamily="34" charset="0"/>
              </a:rPr>
              <a:t> vi </a:t>
            </a:r>
            <a:r>
              <a:rPr lang="en-US" sz="2400" b="1" dirty="0" err="1">
                <a:solidFill>
                  <a:schemeClr val="tx1"/>
                </a:solidFill>
                <a:latin typeface="Calibri Light" panose="020F0302020204030204" pitchFamily="34" charset="0"/>
              </a:rPr>
              <a:t>của</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động</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mạch</a:t>
            </a:r>
            <a:r>
              <a:rPr lang="en-US" sz="2400" b="1" dirty="0">
                <a:solidFill>
                  <a:schemeClr val="tx1"/>
                </a:solidFill>
                <a:latin typeface="Calibri Light" panose="020F0302020204030204" pitchFamily="34" charset="0"/>
              </a:rPr>
              <a:t>. </a:t>
            </a:r>
          </a:p>
          <a:p>
            <a:pPr marL="285750" indent="-285750" algn="just">
              <a:lnSpc>
                <a:spcPct val="150000"/>
              </a:lnSpc>
              <a:buFont typeface="Arial" panose="020B0604020202020204" pitchFamily="34" charset="0"/>
              <a:buChar char="•"/>
            </a:pPr>
            <a:r>
              <a:rPr lang="en-US" sz="2400" b="1" dirty="0" err="1">
                <a:solidFill>
                  <a:schemeClr val="tx1"/>
                </a:solidFill>
                <a:latin typeface="Calibri Light" panose="020F0302020204030204" pitchFamily="34" charset="0"/>
              </a:rPr>
              <a:t>Giả</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phình</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vỡ</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trong</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bao</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Máu</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thoát</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ra</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khỏi</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lòng</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mạch</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được</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bao</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lại</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bởi</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ngoại</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mạc</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và</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mô</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liên</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kết</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xung</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quanh</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động</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mạch</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Thành</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khối</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phình</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không</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có</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đủ</a:t>
            </a:r>
            <a:r>
              <a:rPr lang="en-US" sz="2400" b="1" dirty="0">
                <a:solidFill>
                  <a:schemeClr val="tx1"/>
                </a:solidFill>
                <a:latin typeface="Calibri Light" panose="020F0302020204030204" pitchFamily="34" charset="0"/>
              </a:rPr>
              <a:t> 3 </a:t>
            </a:r>
            <a:r>
              <a:rPr lang="en-US" sz="2400" b="1" dirty="0" err="1">
                <a:solidFill>
                  <a:schemeClr val="tx1"/>
                </a:solidFill>
                <a:latin typeface="Calibri Light" panose="020F0302020204030204" pitchFamily="34" charset="0"/>
              </a:rPr>
              <a:t>lớp</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áo</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động</a:t>
            </a:r>
            <a:r>
              <a:rPr lang="en-US" sz="2400" b="1" dirty="0">
                <a:solidFill>
                  <a:schemeClr val="tx1"/>
                </a:solidFill>
                <a:latin typeface="Calibri Light" panose="020F0302020204030204" pitchFamily="34" charset="0"/>
              </a:rPr>
              <a:t> </a:t>
            </a:r>
            <a:r>
              <a:rPr lang="en-US" sz="2400" b="1" dirty="0" err="1">
                <a:solidFill>
                  <a:schemeClr val="tx1"/>
                </a:solidFill>
                <a:latin typeface="Calibri Light" panose="020F0302020204030204" pitchFamily="34" charset="0"/>
              </a:rPr>
              <a:t>mạch</a:t>
            </a:r>
            <a:r>
              <a:rPr lang="en-US" sz="2400" b="1" dirty="0">
                <a:solidFill>
                  <a:schemeClr val="tx1"/>
                </a:solidFill>
                <a:latin typeface="Calibri Light" panose="020F0302020204030204" pitchFamily="34" charset="0"/>
              </a:rPr>
              <a:t>.  </a:t>
            </a:r>
          </a:p>
        </p:txBody>
      </p:sp>
    </p:spTree>
    <p:extLst>
      <p:ext uri="{BB962C8B-B14F-4D97-AF65-F5344CB8AC3E}">
        <p14:creationId xmlns:p14="http://schemas.microsoft.com/office/powerpoint/2010/main" val="2115608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22"/>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18</a:t>
            </a:fld>
            <a:endParaRPr/>
          </a:p>
        </p:txBody>
      </p:sp>
      <p:sp>
        <p:nvSpPr>
          <p:cNvPr id="164" name="Google Shape;164;p22"/>
          <p:cNvSpPr txBox="1">
            <a:spLocks noGrp="1"/>
          </p:cNvSpPr>
          <p:nvPr>
            <p:ph type="title" idx="4294967295"/>
          </p:nvPr>
        </p:nvSpPr>
        <p:spPr>
          <a:xfrm>
            <a:off x="0" y="3138488"/>
            <a:ext cx="8851900" cy="2101850"/>
          </a:xfrm>
          <a:prstGeom prst="rect">
            <a:avLst/>
          </a:prstGeom>
        </p:spPr>
        <p:txBody>
          <a:bodyPr spcFirstLastPara="1" vert="horz" wrap="square" lIns="121900" tIns="121900" rIns="121900" bIns="121900" rtlCol="0" anchor="b" anchorCtr="0">
            <a:noAutofit/>
          </a:bodyPr>
          <a:lstStyle/>
          <a:p>
            <a:pPr>
              <a:spcBef>
                <a:spcPts val="0"/>
              </a:spcBef>
            </a:pPr>
            <a:r>
              <a:rPr lang="en-US" sz="5333" dirty="0">
                <a:solidFill>
                  <a:srgbClr val="FFFFFF"/>
                </a:solidFill>
              </a:rPr>
              <a:t>TIẾP CẬN CHẨN ĐOÁN</a:t>
            </a:r>
            <a:endParaRPr sz="5333" dirty="0">
              <a:solidFill>
                <a:srgbClr val="FFFFFF"/>
              </a:solidFill>
            </a:endParaRPr>
          </a:p>
        </p:txBody>
      </p:sp>
      <p:grpSp>
        <p:nvGrpSpPr>
          <p:cNvPr id="166" name="Google Shape;166;p22"/>
          <p:cNvGrpSpPr/>
          <p:nvPr/>
        </p:nvGrpSpPr>
        <p:grpSpPr>
          <a:xfrm>
            <a:off x="10740228" y="479109"/>
            <a:ext cx="1061585" cy="883729"/>
            <a:chOff x="1244325" y="314425"/>
            <a:chExt cx="444525" cy="370050"/>
          </a:xfrm>
        </p:grpSpPr>
        <p:sp>
          <p:nvSpPr>
            <p:cNvPr id="167" name="Google Shape;167;p22"/>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8" name="Google Shape;168;p22"/>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3272221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933855" y="713855"/>
            <a:ext cx="9665652" cy="676716"/>
          </a:xfrm>
          <a:prstGeom prst="rect">
            <a:avLst/>
          </a:prstGeom>
        </p:spPr>
        <p:txBody>
          <a:bodyPr spcFirstLastPara="1" vert="horz" wrap="square" lIns="121900" tIns="121900" rIns="121900" bIns="121900" rtlCol="0" anchor="t" anchorCtr="0">
            <a:noAutofit/>
          </a:bodyPr>
          <a:lstStyle/>
          <a:p>
            <a:r>
              <a:rPr lang="en-US" sz="3200" dirty="0"/>
              <a:t>PHÂN LOẠI PHÌNH ĐỘNG MẠCH CHỦ BỤNG</a:t>
            </a:r>
            <a:endParaRPr sz="3200" dirty="0"/>
          </a:p>
        </p:txBody>
      </p:sp>
      <p:sp>
        <p:nvSpPr>
          <p:cNvPr id="102" name="Google Shape;102;p17"/>
          <p:cNvSpPr txBox="1">
            <a:spLocks noGrp="1"/>
          </p:cNvSpPr>
          <p:nvPr>
            <p:ph type="body" idx="1"/>
          </p:nvPr>
        </p:nvSpPr>
        <p:spPr>
          <a:xfrm>
            <a:off x="933854" y="1474112"/>
            <a:ext cx="10611724" cy="5760701"/>
          </a:xfrm>
          <a:prstGeom prst="rect">
            <a:avLst/>
          </a:prstGeom>
        </p:spPr>
        <p:txBody>
          <a:bodyPr spcFirstLastPara="1" vert="horz" wrap="square" lIns="121900" tIns="121900" rIns="121900" bIns="121900" rtlCol="0" anchor="t" anchorCtr="0">
            <a:noAutofit/>
          </a:bodyPr>
          <a:lstStyle/>
          <a:p>
            <a:pPr marL="152396" indent="0">
              <a:buNone/>
            </a:pPr>
            <a:endParaRPr lang="en-US" dirty="0"/>
          </a:p>
          <a:p>
            <a:pPr marL="152396" indent="0">
              <a:buNone/>
            </a:pPr>
            <a:endParaRPr lang="en-US" dirty="0"/>
          </a:p>
          <a:p>
            <a:pPr marL="152396" indent="0">
              <a:buNone/>
            </a:pPr>
            <a:endParaRPr lang="en-US" dirty="0"/>
          </a:p>
          <a:p>
            <a:pPr marL="152396" indent="0">
              <a:buNone/>
            </a:pPr>
            <a:endParaRPr lang="en-US" dirty="0"/>
          </a:p>
          <a:p>
            <a:pPr marL="152396" indent="0">
              <a:buNone/>
            </a:pPr>
            <a:endParaRPr lang="en-US" dirty="0"/>
          </a:p>
          <a:p>
            <a:pPr marL="152396" indent="0">
              <a:buNone/>
            </a:pPr>
            <a:r>
              <a:rPr lang="en-US" dirty="0"/>
              <a:t>                  A                                            B                                            C</a:t>
            </a:r>
          </a:p>
          <a:p>
            <a:pPr marL="0" indent="0" algn="just">
              <a:buNone/>
            </a:pPr>
            <a:r>
              <a:rPr lang="en-US" sz="1867" b="1" dirty="0">
                <a:solidFill>
                  <a:schemeClr val="tx2">
                    <a:lumMod val="10000"/>
                  </a:schemeClr>
                </a:solidFill>
                <a:latin typeface="Times New Roman" panose="02020603050405020304" pitchFamily="18" charset="0"/>
                <a:cs typeface="Times New Roman" panose="02020603050405020304" pitchFamily="18" charset="0"/>
              </a:rPr>
              <a:t>A. </a:t>
            </a:r>
            <a:r>
              <a:rPr lang="en-US" sz="1867" b="1" dirty="0" err="1">
                <a:solidFill>
                  <a:schemeClr val="tx2">
                    <a:lumMod val="10000"/>
                  </a:schemeClr>
                </a:solidFill>
                <a:latin typeface="Times New Roman" panose="02020603050405020304" pitchFamily="18" charset="0"/>
                <a:cs typeface="Times New Roman" panose="02020603050405020304" pitchFamily="18" charset="0"/>
              </a:rPr>
              <a:t>Phình</a:t>
            </a:r>
            <a:r>
              <a:rPr lang="en-US" sz="1867" b="1" dirty="0">
                <a:solidFill>
                  <a:schemeClr val="tx2">
                    <a:lumMod val="10000"/>
                  </a:schemeClr>
                </a:solidFill>
                <a:latin typeface="Times New Roman" panose="02020603050405020304" pitchFamily="18" charset="0"/>
                <a:cs typeface="Times New Roman" panose="02020603050405020304" pitchFamily="18" charset="0"/>
              </a:rPr>
              <a:t> ĐMC </a:t>
            </a:r>
            <a:r>
              <a:rPr lang="en-US" sz="1867" b="1" dirty="0" err="1">
                <a:solidFill>
                  <a:schemeClr val="tx2">
                    <a:lumMod val="10000"/>
                  </a:schemeClr>
                </a:solidFill>
                <a:latin typeface="Times New Roman" panose="02020603050405020304" pitchFamily="18" charset="0"/>
                <a:cs typeface="Times New Roman" panose="02020603050405020304" pitchFamily="18" charset="0"/>
              </a:rPr>
              <a:t>bụng</a:t>
            </a:r>
            <a:r>
              <a:rPr lang="en-US" sz="1867" b="1" dirty="0">
                <a:solidFill>
                  <a:schemeClr val="tx2">
                    <a:lumMod val="10000"/>
                  </a:schemeClr>
                </a:solidFill>
                <a:latin typeface="Times New Roman" panose="02020603050405020304" pitchFamily="18" charset="0"/>
                <a:cs typeface="Times New Roman" panose="02020603050405020304" pitchFamily="18" charset="0"/>
              </a:rPr>
              <a:t> </a:t>
            </a:r>
            <a:r>
              <a:rPr lang="en-US" sz="1867" b="1" dirty="0" err="1">
                <a:solidFill>
                  <a:schemeClr val="tx2">
                    <a:lumMod val="10000"/>
                  </a:schemeClr>
                </a:solidFill>
                <a:latin typeface="Times New Roman" panose="02020603050405020304" pitchFamily="18" charset="0"/>
                <a:cs typeface="Times New Roman" panose="02020603050405020304" pitchFamily="18" charset="0"/>
              </a:rPr>
              <a:t>trên</a:t>
            </a:r>
            <a:r>
              <a:rPr lang="en-US" sz="1867" b="1" dirty="0">
                <a:solidFill>
                  <a:schemeClr val="tx2">
                    <a:lumMod val="10000"/>
                  </a:schemeClr>
                </a:solidFill>
                <a:latin typeface="Times New Roman" panose="02020603050405020304" pitchFamily="18" charset="0"/>
                <a:cs typeface="Times New Roman" panose="02020603050405020304" pitchFamily="18" charset="0"/>
              </a:rPr>
              <a:t> </a:t>
            </a:r>
            <a:r>
              <a:rPr lang="en-US" sz="1867" b="1" dirty="0" err="1">
                <a:solidFill>
                  <a:schemeClr val="tx2">
                    <a:lumMod val="10000"/>
                  </a:schemeClr>
                </a:solidFill>
                <a:latin typeface="Times New Roman" panose="02020603050405020304" pitchFamily="18" charset="0"/>
                <a:cs typeface="Times New Roman" panose="02020603050405020304" pitchFamily="18" charset="0"/>
              </a:rPr>
              <a:t>thận</a:t>
            </a:r>
            <a:r>
              <a:rPr lang="en-US" sz="1867" dirty="0">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Động</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mạch</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thân</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tạng</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và</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mạc</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treo</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tràng</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trên</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xuất</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phát</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từ</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túi</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phình</a:t>
            </a:r>
            <a:r>
              <a:rPr lang="en-US" sz="1867" dirty="0">
                <a:latin typeface="Times New Roman" panose="02020603050405020304" pitchFamily="18" charset="0"/>
                <a:cs typeface="Times New Roman" panose="02020603050405020304" pitchFamily="18" charset="0"/>
              </a:rPr>
              <a:t>. </a:t>
            </a:r>
          </a:p>
          <a:p>
            <a:pPr marL="0" indent="0" algn="just">
              <a:buNone/>
            </a:pPr>
            <a:r>
              <a:rPr lang="en-US" sz="1867" b="1" dirty="0">
                <a:solidFill>
                  <a:schemeClr val="tx2">
                    <a:lumMod val="10000"/>
                  </a:schemeClr>
                </a:solidFill>
                <a:latin typeface="Times New Roman" panose="02020603050405020304" pitchFamily="18" charset="0"/>
                <a:cs typeface="Times New Roman" panose="02020603050405020304" pitchFamily="18" charset="0"/>
              </a:rPr>
              <a:t>B. </a:t>
            </a:r>
            <a:r>
              <a:rPr lang="en-US" sz="1867" b="1" dirty="0" err="1">
                <a:solidFill>
                  <a:schemeClr val="tx2">
                    <a:lumMod val="10000"/>
                  </a:schemeClr>
                </a:solidFill>
                <a:latin typeface="Times New Roman" panose="02020603050405020304" pitchFamily="18" charset="0"/>
                <a:cs typeface="Times New Roman" panose="02020603050405020304" pitchFamily="18" charset="0"/>
              </a:rPr>
              <a:t>Phình</a:t>
            </a:r>
            <a:r>
              <a:rPr lang="en-US" sz="1867" b="1" dirty="0">
                <a:solidFill>
                  <a:schemeClr val="tx2">
                    <a:lumMod val="10000"/>
                  </a:schemeClr>
                </a:solidFill>
                <a:latin typeface="Times New Roman" panose="02020603050405020304" pitchFamily="18" charset="0"/>
                <a:cs typeface="Times New Roman" panose="02020603050405020304" pitchFamily="18" charset="0"/>
              </a:rPr>
              <a:t> ĐMC </a:t>
            </a:r>
            <a:r>
              <a:rPr lang="en-US" sz="1867" b="1" dirty="0" err="1">
                <a:solidFill>
                  <a:schemeClr val="tx2">
                    <a:lumMod val="10000"/>
                  </a:schemeClr>
                </a:solidFill>
                <a:latin typeface="Times New Roman" panose="02020603050405020304" pitchFamily="18" charset="0"/>
                <a:cs typeface="Times New Roman" panose="02020603050405020304" pitchFamily="18" charset="0"/>
              </a:rPr>
              <a:t>bụng</a:t>
            </a:r>
            <a:r>
              <a:rPr lang="en-US" sz="1867" b="1" dirty="0">
                <a:solidFill>
                  <a:schemeClr val="tx2">
                    <a:lumMod val="10000"/>
                  </a:schemeClr>
                </a:solidFill>
                <a:latin typeface="Times New Roman" panose="02020603050405020304" pitchFamily="18" charset="0"/>
                <a:cs typeface="Times New Roman" panose="02020603050405020304" pitchFamily="18" charset="0"/>
              </a:rPr>
              <a:t> </a:t>
            </a:r>
            <a:r>
              <a:rPr lang="en-US" sz="1867" b="1" dirty="0" err="1">
                <a:solidFill>
                  <a:schemeClr val="tx2">
                    <a:lumMod val="10000"/>
                  </a:schemeClr>
                </a:solidFill>
                <a:latin typeface="Times New Roman" panose="02020603050405020304" pitchFamily="18" charset="0"/>
                <a:cs typeface="Times New Roman" panose="02020603050405020304" pitchFamily="18" charset="0"/>
              </a:rPr>
              <a:t>ngang</a:t>
            </a:r>
            <a:r>
              <a:rPr lang="en-US" sz="1867" b="1" dirty="0">
                <a:solidFill>
                  <a:schemeClr val="tx2">
                    <a:lumMod val="10000"/>
                  </a:schemeClr>
                </a:solidFill>
                <a:latin typeface="Times New Roman" panose="02020603050405020304" pitchFamily="18" charset="0"/>
                <a:cs typeface="Times New Roman" panose="02020603050405020304" pitchFamily="18" charset="0"/>
              </a:rPr>
              <a:t> </a:t>
            </a:r>
            <a:r>
              <a:rPr lang="en-US" sz="1867" b="1" dirty="0" err="1">
                <a:solidFill>
                  <a:schemeClr val="tx2">
                    <a:lumMod val="10000"/>
                  </a:schemeClr>
                </a:solidFill>
                <a:latin typeface="Times New Roman" panose="02020603050405020304" pitchFamily="18" charset="0"/>
                <a:cs typeface="Times New Roman" panose="02020603050405020304" pitchFamily="18" charset="0"/>
              </a:rPr>
              <a:t>thận</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Túi</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phình</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không</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bao</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gồm</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động</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mạch</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thân</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tạng</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và</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động</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mạch</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mạc</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treo</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tràng</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trên</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đầu</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trên</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túi</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phình</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không</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nằm</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dưới</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động</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mạch</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thận</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thấp</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nhất</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quá</a:t>
            </a:r>
            <a:r>
              <a:rPr lang="en-US" sz="1867" dirty="0">
                <a:solidFill>
                  <a:schemeClr val="tx2">
                    <a:lumMod val="10000"/>
                  </a:schemeClr>
                </a:solidFill>
                <a:latin typeface="Times New Roman" panose="02020603050405020304" pitchFamily="18" charset="0"/>
                <a:cs typeface="Times New Roman" panose="02020603050405020304" pitchFamily="18" charset="0"/>
              </a:rPr>
              <a:t> 10mm. </a:t>
            </a:r>
          </a:p>
          <a:p>
            <a:pPr marL="0" indent="0" algn="just">
              <a:buNone/>
            </a:pPr>
            <a:r>
              <a:rPr lang="en-US" sz="1867" b="1" dirty="0">
                <a:solidFill>
                  <a:schemeClr val="tx2">
                    <a:lumMod val="10000"/>
                  </a:schemeClr>
                </a:solidFill>
                <a:latin typeface="Times New Roman" panose="02020603050405020304" pitchFamily="18" charset="0"/>
                <a:cs typeface="Times New Roman" panose="02020603050405020304" pitchFamily="18" charset="0"/>
              </a:rPr>
              <a:t>C. </a:t>
            </a:r>
            <a:r>
              <a:rPr lang="en-US" sz="1867" b="1" dirty="0" err="1">
                <a:solidFill>
                  <a:schemeClr val="tx2">
                    <a:lumMod val="10000"/>
                  </a:schemeClr>
                </a:solidFill>
                <a:latin typeface="Times New Roman" panose="02020603050405020304" pitchFamily="18" charset="0"/>
                <a:cs typeface="Times New Roman" panose="02020603050405020304" pitchFamily="18" charset="0"/>
              </a:rPr>
              <a:t>Phình</a:t>
            </a:r>
            <a:r>
              <a:rPr lang="en-US" sz="1867" b="1" dirty="0">
                <a:solidFill>
                  <a:schemeClr val="tx2">
                    <a:lumMod val="10000"/>
                  </a:schemeClr>
                </a:solidFill>
                <a:latin typeface="Times New Roman" panose="02020603050405020304" pitchFamily="18" charset="0"/>
                <a:cs typeface="Times New Roman" panose="02020603050405020304" pitchFamily="18" charset="0"/>
              </a:rPr>
              <a:t> ĐMC </a:t>
            </a:r>
            <a:r>
              <a:rPr lang="en-US" sz="1867" b="1" dirty="0" err="1">
                <a:solidFill>
                  <a:schemeClr val="tx2">
                    <a:lumMod val="10000"/>
                  </a:schemeClr>
                </a:solidFill>
                <a:latin typeface="Times New Roman" panose="02020603050405020304" pitchFamily="18" charset="0"/>
                <a:cs typeface="Times New Roman" panose="02020603050405020304" pitchFamily="18" charset="0"/>
              </a:rPr>
              <a:t>bụng</a:t>
            </a:r>
            <a:r>
              <a:rPr lang="en-US" sz="1867" b="1" dirty="0">
                <a:solidFill>
                  <a:schemeClr val="tx2">
                    <a:lumMod val="10000"/>
                  </a:schemeClr>
                </a:solidFill>
                <a:latin typeface="Times New Roman" panose="02020603050405020304" pitchFamily="18" charset="0"/>
                <a:cs typeface="Times New Roman" panose="02020603050405020304" pitchFamily="18" charset="0"/>
              </a:rPr>
              <a:t> </a:t>
            </a:r>
            <a:r>
              <a:rPr lang="en-US" sz="1867" b="1" dirty="0" err="1">
                <a:solidFill>
                  <a:schemeClr val="tx2">
                    <a:lumMod val="10000"/>
                  </a:schemeClr>
                </a:solidFill>
                <a:latin typeface="Times New Roman" panose="02020603050405020304" pitchFamily="18" charset="0"/>
                <a:cs typeface="Times New Roman" panose="02020603050405020304" pitchFamily="18" charset="0"/>
              </a:rPr>
              <a:t>dưới</a:t>
            </a:r>
            <a:r>
              <a:rPr lang="en-US" sz="1867" b="1" dirty="0">
                <a:solidFill>
                  <a:schemeClr val="tx2">
                    <a:lumMod val="10000"/>
                  </a:schemeClr>
                </a:solidFill>
                <a:latin typeface="Times New Roman" panose="02020603050405020304" pitchFamily="18" charset="0"/>
                <a:cs typeface="Times New Roman" panose="02020603050405020304" pitchFamily="18" charset="0"/>
              </a:rPr>
              <a:t> </a:t>
            </a:r>
            <a:r>
              <a:rPr lang="en-US" sz="1867" b="1" dirty="0" err="1">
                <a:solidFill>
                  <a:schemeClr val="tx2">
                    <a:lumMod val="10000"/>
                  </a:schemeClr>
                </a:solidFill>
                <a:latin typeface="Times New Roman" panose="02020603050405020304" pitchFamily="18" charset="0"/>
                <a:cs typeface="Times New Roman" panose="02020603050405020304" pitchFamily="18" charset="0"/>
              </a:rPr>
              <a:t>thận</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Đầu</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trên</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túi</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phình</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nằm</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dưới</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động</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mạch</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thận</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thấp</a:t>
            </a:r>
            <a:r>
              <a:rPr lang="en-US" sz="1867" dirty="0">
                <a:solidFill>
                  <a:schemeClr val="tx2">
                    <a:lumMod val="10000"/>
                  </a:schemeClr>
                </a:solidFill>
                <a:latin typeface="Times New Roman" panose="02020603050405020304" pitchFamily="18" charset="0"/>
                <a:cs typeface="Times New Roman" panose="02020603050405020304" pitchFamily="18" charset="0"/>
              </a:rPr>
              <a:t> </a:t>
            </a:r>
            <a:r>
              <a:rPr lang="en-US" sz="1867" dirty="0" err="1">
                <a:solidFill>
                  <a:schemeClr val="tx2">
                    <a:lumMod val="10000"/>
                  </a:schemeClr>
                </a:solidFill>
                <a:latin typeface="Times New Roman" panose="02020603050405020304" pitchFamily="18" charset="0"/>
                <a:cs typeface="Times New Roman" panose="02020603050405020304" pitchFamily="18" charset="0"/>
              </a:rPr>
              <a:t>nhất</a:t>
            </a:r>
            <a:r>
              <a:rPr lang="en-US" sz="1867" dirty="0">
                <a:solidFill>
                  <a:schemeClr val="tx2">
                    <a:lumMod val="10000"/>
                  </a:schemeClr>
                </a:solidFill>
                <a:latin typeface="Times New Roman" panose="02020603050405020304" pitchFamily="18" charset="0"/>
                <a:cs typeface="Times New Roman" panose="02020603050405020304" pitchFamily="18" charset="0"/>
              </a:rPr>
              <a:t> &gt; 10mm. </a:t>
            </a:r>
          </a:p>
          <a:p>
            <a:pPr marL="152396" indent="0">
              <a:buNone/>
            </a:pPr>
            <a:endParaRPr lang="en-US" dirty="0"/>
          </a:p>
        </p:txBody>
      </p:sp>
      <p:sp>
        <p:nvSpPr>
          <p:cNvPr id="103" name="Google Shape;103;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19</a:t>
            </a:fld>
            <a:endParaRPr/>
          </a:p>
        </p:txBody>
      </p:sp>
      <p:grpSp>
        <p:nvGrpSpPr>
          <p:cNvPr id="104" name="Google Shape;104;p17"/>
          <p:cNvGrpSpPr/>
          <p:nvPr/>
        </p:nvGrpSpPr>
        <p:grpSpPr>
          <a:xfrm>
            <a:off x="10826184" y="301307"/>
            <a:ext cx="719395" cy="1172807"/>
            <a:chOff x="6730350" y="2315900"/>
            <a:chExt cx="257700" cy="420100"/>
          </a:xfrm>
        </p:grpSpPr>
        <p:sp>
          <p:nvSpPr>
            <p:cNvPr id="105" name="Google Shape;105;p1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6" name="Google Shape;106;p1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7" name="Google Shape;107;p1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8" name="Google Shape;108;p1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9" name="Google Shape;109;p1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pic>
        <p:nvPicPr>
          <p:cNvPr id="12" name="Content Placeholder 4"/>
          <p:cNvPicPr>
            <a:picLocks noChangeAspect="1"/>
          </p:cNvPicPr>
          <p:nvPr/>
        </p:nvPicPr>
        <p:blipFill rotWithShape="1">
          <a:blip r:embed="rId3"/>
          <a:srcRect l="16941" t="39611" r="52877" b="21710"/>
          <a:stretch/>
        </p:blipFill>
        <p:spPr>
          <a:xfrm>
            <a:off x="1185060" y="1936953"/>
            <a:ext cx="2874617" cy="1984855"/>
          </a:xfrm>
          <a:prstGeom prst="rect">
            <a:avLst/>
          </a:prstGeom>
          <a:noFill/>
          <a:ln>
            <a:noFill/>
          </a:ln>
        </p:spPr>
      </p:pic>
      <p:pic>
        <p:nvPicPr>
          <p:cNvPr id="13" name="Picture 12"/>
          <p:cNvPicPr>
            <a:picLocks noChangeAspect="1"/>
          </p:cNvPicPr>
          <p:nvPr/>
        </p:nvPicPr>
        <p:blipFill rotWithShape="1">
          <a:blip r:embed="rId4"/>
          <a:srcRect l="17316" t="41460" r="50446" b="14647"/>
          <a:stretch/>
        </p:blipFill>
        <p:spPr>
          <a:xfrm>
            <a:off x="4706232" y="1936953"/>
            <a:ext cx="2911329" cy="1984855"/>
          </a:xfrm>
          <a:prstGeom prst="rect">
            <a:avLst/>
          </a:prstGeom>
        </p:spPr>
      </p:pic>
      <p:pic>
        <p:nvPicPr>
          <p:cNvPr id="14" name="Picture 13"/>
          <p:cNvPicPr>
            <a:picLocks noChangeAspect="1"/>
          </p:cNvPicPr>
          <p:nvPr/>
        </p:nvPicPr>
        <p:blipFill rotWithShape="1">
          <a:blip r:embed="rId5"/>
          <a:srcRect l="17315" t="40011" r="54452" b="21066"/>
          <a:stretch/>
        </p:blipFill>
        <p:spPr>
          <a:xfrm>
            <a:off x="8106233" y="1908787"/>
            <a:ext cx="2950672" cy="2041183"/>
          </a:xfrm>
          <a:prstGeom prst="rect">
            <a:avLst/>
          </a:prstGeom>
        </p:spPr>
      </p:pic>
    </p:spTree>
    <p:extLst>
      <p:ext uri="{BB962C8B-B14F-4D97-AF65-F5344CB8AC3E}">
        <p14:creationId xmlns:p14="http://schemas.microsoft.com/office/powerpoint/2010/main" val="2798069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D84AEE2-81DC-478A-AC1B-EB7576F2A926}"/>
              </a:ext>
            </a:extLst>
          </p:cNvPr>
          <p:cNvSpPr>
            <a:spLocks noGrp="1"/>
          </p:cNvSpPr>
          <p:nvPr>
            <p:ph type="title"/>
          </p:nvPr>
        </p:nvSpPr>
        <p:spPr/>
        <p:txBody>
          <a:bodyPr/>
          <a:lstStyle/>
          <a:p>
            <a:r>
              <a:rPr lang="en-US"/>
              <a:t>ĐẠI C</a:t>
            </a:r>
            <a:r>
              <a:rPr lang="vi-VN"/>
              <a:t>Ư</a:t>
            </a:r>
            <a:r>
              <a:rPr lang="en-US"/>
              <a:t>ƠNG</a:t>
            </a:r>
            <a:endParaRPr lang="vi-VN"/>
          </a:p>
        </p:txBody>
      </p:sp>
      <p:sp>
        <p:nvSpPr>
          <p:cNvPr id="3" name="Chỗ dành sẵn cho Nội dung 2">
            <a:extLst>
              <a:ext uri="{FF2B5EF4-FFF2-40B4-BE49-F238E27FC236}">
                <a16:creationId xmlns:a16="http://schemas.microsoft.com/office/drawing/2014/main" id="{0765C106-E427-4F10-A800-0A526081ABBA}"/>
              </a:ext>
            </a:extLst>
          </p:cNvPr>
          <p:cNvSpPr>
            <a:spLocks noGrp="1"/>
          </p:cNvSpPr>
          <p:nvPr>
            <p:ph idx="1"/>
          </p:nvPr>
        </p:nvSpPr>
        <p:spPr/>
        <p:txBody>
          <a:bodyPr/>
          <a:lstStyle/>
          <a:p>
            <a:r>
              <a:rPr lang="en-US"/>
              <a:t>Nhắc lại sơ l</a:t>
            </a:r>
            <a:r>
              <a:rPr lang="vi-VN"/>
              <a:t>ư</a:t>
            </a:r>
            <a:r>
              <a:rPr lang="en-US"/>
              <a:t>ợc về giải phẫu động mạch chủ (ĐMC) bụng</a:t>
            </a:r>
          </a:p>
          <a:p>
            <a:r>
              <a:rPr lang="en-US"/>
              <a:t>Định nghĩa phình động chủ bụng (AAA)</a:t>
            </a:r>
          </a:p>
          <a:p>
            <a:r>
              <a:rPr lang="en-US"/>
              <a:t>Dịch tễ học về AAA</a:t>
            </a:r>
          </a:p>
          <a:p>
            <a:r>
              <a:rPr lang="en-US"/>
              <a:t>Giải phẫu bệnh và yếu tố nguy c</a:t>
            </a:r>
            <a:r>
              <a:rPr lang="vi-VN"/>
              <a:t>ơ</a:t>
            </a:r>
            <a:r>
              <a:rPr lang="en-US"/>
              <a:t> của AAA</a:t>
            </a:r>
          </a:p>
          <a:p>
            <a:r>
              <a:rPr lang="en-US"/>
              <a:t>Các dạng AAA</a:t>
            </a:r>
            <a:endParaRPr lang="vi-VN"/>
          </a:p>
        </p:txBody>
      </p:sp>
    </p:spTree>
    <p:extLst>
      <p:ext uri="{BB962C8B-B14F-4D97-AF65-F5344CB8AC3E}">
        <p14:creationId xmlns:p14="http://schemas.microsoft.com/office/powerpoint/2010/main" val="3476980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933855" y="713855"/>
            <a:ext cx="9665652" cy="676716"/>
          </a:xfrm>
          <a:prstGeom prst="rect">
            <a:avLst/>
          </a:prstGeom>
        </p:spPr>
        <p:txBody>
          <a:bodyPr spcFirstLastPara="1" vert="horz" wrap="square" lIns="121900" tIns="121900" rIns="121900" bIns="121900" rtlCol="0" anchor="t" anchorCtr="0">
            <a:noAutofit/>
          </a:bodyPr>
          <a:lstStyle/>
          <a:p>
            <a:r>
              <a:rPr lang="en-US" sz="2400" dirty="0"/>
              <a:t>A. THỂ ĐIỂN HÌNH PĐMC BỤNG DƯỚI THẬN CHƯA BIẾN CHỨNG</a:t>
            </a:r>
            <a:endParaRPr sz="2400" dirty="0"/>
          </a:p>
        </p:txBody>
      </p:sp>
      <p:sp>
        <p:nvSpPr>
          <p:cNvPr id="102" name="Google Shape;102;p17"/>
          <p:cNvSpPr txBox="1">
            <a:spLocks noGrp="1"/>
          </p:cNvSpPr>
          <p:nvPr>
            <p:ph type="body" idx="1"/>
          </p:nvPr>
        </p:nvSpPr>
        <p:spPr>
          <a:xfrm>
            <a:off x="933854" y="1474112"/>
            <a:ext cx="10611724" cy="5760701"/>
          </a:xfrm>
          <a:prstGeom prst="rect">
            <a:avLst/>
          </a:prstGeom>
        </p:spPr>
        <p:txBody>
          <a:bodyPr spcFirstLastPara="1" vert="horz" wrap="square" lIns="121900" tIns="121900" rIns="121900" bIns="121900" rtlCol="0" anchor="t" anchorCtr="0">
            <a:noAutofit/>
          </a:bodyPr>
          <a:lstStyle/>
          <a:p>
            <a:pPr marL="152396" indent="0">
              <a:buNone/>
            </a:pPr>
            <a:r>
              <a:rPr lang="en-US" dirty="0" err="1">
                <a:solidFill>
                  <a:schemeClr val="tx2">
                    <a:lumMod val="10000"/>
                  </a:schemeClr>
                </a:solidFill>
                <a:latin typeface="Times New Roman" panose="02020603050405020304" pitchFamily="18" charset="0"/>
                <a:cs typeface="Times New Roman" panose="02020603050405020304" pitchFamily="18" charset="0"/>
              </a:rPr>
              <a:t>Tình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huống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phát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hiện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bệnh</a:t>
            </a:r>
            <a:r>
              <a:rPr lang="en-US" dirty="0">
                <a:solidFill>
                  <a:schemeClr val="tx2">
                    <a:lumMod val="10000"/>
                  </a:schemeClr>
                </a:solidFill>
                <a:latin typeface="Times New Roman" panose="02020603050405020304" pitchFamily="18" charset="0"/>
                <a:cs typeface="Times New Roman" panose="02020603050405020304" pitchFamily="18" charset="0"/>
              </a:rPr>
              <a:t> </a:t>
            </a:r>
          </a:p>
          <a:p>
            <a:pPr marL="152396" indent="0">
              <a:buNone/>
            </a:pPr>
            <a:r>
              <a:rPr lang="en-US" b="1" dirty="0">
                <a:solidFill>
                  <a:schemeClr val="tx2">
                    <a:lumMod val="10000"/>
                  </a:schemeClr>
                </a:solidFill>
                <a:latin typeface="Times New Roman" panose="02020603050405020304" pitchFamily="18" charset="0"/>
                <a:cs typeface="Times New Roman" panose="02020603050405020304" pitchFamily="18" charset="0"/>
              </a:rPr>
              <a:t>1. </a:t>
            </a:r>
            <a:r>
              <a:rPr lang="en-US" b="1" dirty="0" err="1">
                <a:solidFill>
                  <a:schemeClr val="tx2">
                    <a:lumMod val="10000"/>
                  </a:schemeClr>
                </a:solidFill>
                <a:latin typeface="Times New Roman" panose="02020603050405020304" pitchFamily="18" charset="0"/>
                <a:cs typeface="Times New Roman" panose="02020603050405020304" pitchFamily="18" charset="0"/>
              </a:rPr>
              <a:t>Không</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có</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triệu</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chứng</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cơ</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năng</a:t>
            </a:r>
            <a:endParaRPr lang="en-US" b="1"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 - 60% PĐMCB </a:t>
            </a:r>
            <a:r>
              <a:rPr lang="en-US" dirty="0" err="1">
                <a:solidFill>
                  <a:schemeClr val="tx2">
                    <a:lumMod val="10000"/>
                  </a:schemeClr>
                </a:solidFill>
                <a:latin typeface="Times New Roman" panose="02020603050405020304" pitchFamily="18" charset="0"/>
                <a:cs typeface="Times New Roman" panose="02020603050405020304" pitchFamily="18" charset="0"/>
              </a:rPr>
              <a:t>không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có</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triệu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chứng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cơ</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năng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phát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hiện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tình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cờ</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nhờ</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khám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sức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khỏe</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định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kỳ</a:t>
            </a:r>
            <a:r>
              <a:rPr lang="en-US" dirty="0">
                <a:solidFill>
                  <a:schemeClr val="tx2">
                    <a:lumMod val="10000"/>
                  </a:schemeClr>
                </a:solidFill>
                <a:latin typeface="Times New Roman" panose="02020603050405020304" pitchFamily="18" charset="0"/>
                <a:cs typeface="Times New Roman" panose="02020603050405020304" pitchFamily="18" charset="0"/>
              </a:rPr>
              <a:t> hay </a:t>
            </a:r>
            <a:r>
              <a:rPr lang="en-US" dirty="0" err="1">
                <a:solidFill>
                  <a:schemeClr val="tx2">
                    <a:lumMod val="10000"/>
                  </a:schemeClr>
                </a:solidFill>
                <a:latin typeface="Times New Roman" panose="02020603050405020304" pitchFamily="18" charset="0"/>
                <a:cs typeface="Times New Roman" panose="02020603050405020304" pitchFamily="18" charset="0"/>
              </a:rPr>
              <a:t>khám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bệnh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khác</a:t>
            </a:r>
            <a:r>
              <a:rPr lang="en-US" dirty="0">
                <a:solidFill>
                  <a:schemeClr val="tx2">
                    <a:lumMod val="10000"/>
                  </a:schemeClr>
                </a:solidFill>
                <a:latin typeface="Times New Roman" panose="02020603050405020304" pitchFamily="18" charset="0"/>
                <a:cs typeface="Times New Roman" panose="02020603050405020304" pitchFamily="18" charset="0"/>
              </a:rPr>
              <a:t> ở </a:t>
            </a:r>
            <a:r>
              <a:rPr lang="en-US" dirty="0" err="1">
                <a:solidFill>
                  <a:schemeClr val="tx2">
                    <a:lumMod val="10000"/>
                  </a:schemeClr>
                </a:solidFill>
                <a:latin typeface="Times New Roman" panose="02020603050405020304" pitchFamily="18" charset="0"/>
                <a:cs typeface="Times New Roman" panose="02020603050405020304" pitchFamily="18" charset="0"/>
              </a:rPr>
              <a:t>vùng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bụng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hoặc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bệnh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nhân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phát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hiện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khối</a:t>
            </a:r>
            <a:r>
              <a:rPr lang="en-US" dirty="0">
                <a:solidFill>
                  <a:schemeClr val="tx2">
                    <a:lumMod val="10000"/>
                  </a:schemeClr>
                </a:solidFill>
                <a:latin typeface="Times New Roman" panose="02020603050405020304" pitchFamily="18" charset="0"/>
                <a:cs typeface="Times New Roman" panose="02020603050405020304" pitchFamily="18" charset="0"/>
              </a:rPr>
              <a:t> u ở </a:t>
            </a:r>
            <a:r>
              <a:rPr lang="en-US" dirty="0" err="1">
                <a:solidFill>
                  <a:schemeClr val="tx2">
                    <a:lumMod val="10000"/>
                  </a:schemeClr>
                </a:solidFill>
                <a:latin typeface="Times New Roman" panose="02020603050405020304" pitchFamily="18" charset="0"/>
                <a:cs typeface="Times New Roman" panose="02020603050405020304" pitchFamily="18" charset="0"/>
              </a:rPr>
              <a:t>bụng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không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đau</a:t>
            </a:r>
            <a:r>
              <a:rPr lang="en-US" dirty="0">
                <a:solidFill>
                  <a:schemeClr val="tx2">
                    <a:lumMod val="10000"/>
                  </a:schemeClr>
                </a:solidFill>
                <a:latin typeface="Times New Roman" panose="02020603050405020304" pitchFamily="18" charset="0"/>
                <a:cs typeface="Times New Roman" panose="02020603050405020304" pitchFamily="18" charset="0"/>
              </a:rPr>
              <a:t> </a:t>
            </a:r>
          </a:p>
          <a:p>
            <a:pPr marL="152396" indent="0">
              <a:buNone/>
            </a:pP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dirty="0">
                <a:solidFill>
                  <a:schemeClr val="tx1"/>
                </a:solidFill>
                <a:latin typeface="Times New Roman" panose="02020603050405020304" pitchFamily="18" charset="0"/>
                <a:cs typeface="Times New Roman" panose="02020603050405020304" pitchFamily="18" charset="0"/>
              </a:rPr>
              <a:t>           </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Khám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lâm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sàng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kết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hợp</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với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siêu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âm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bụng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tổng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quát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hoặc</a:t>
            </a:r>
            <a:r>
              <a:rPr lang="en-US" dirty="0">
                <a:solidFill>
                  <a:schemeClr val="tx2">
                    <a:lumMod val="10000"/>
                  </a:schemeClr>
                </a:solidFill>
                <a:latin typeface="Times New Roman" panose="02020603050405020304" pitchFamily="18" charset="0"/>
                <a:cs typeface="Times New Roman" panose="02020603050405020304" pitchFamily="18" charset="0"/>
              </a:rPr>
              <a:t> X </a:t>
            </a:r>
            <a:r>
              <a:rPr lang="en-US" dirty="0" err="1">
                <a:solidFill>
                  <a:schemeClr val="tx2">
                    <a:lumMod val="10000"/>
                  </a:schemeClr>
                </a:solidFill>
                <a:latin typeface="Times New Roman" panose="02020603050405020304" pitchFamily="18" charset="0"/>
                <a:cs typeface="Times New Roman" panose="02020603050405020304" pitchFamily="18" charset="0"/>
              </a:rPr>
              <a:t>quang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bụng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không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sửa</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soạn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phát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hiện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được</a:t>
            </a:r>
            <a:r>
              <a:rPr lang="en-US" dirty="0">
                <a:solidFill>
                  <a:schemeClr val="tx2">
                    <a:lumMod val="10000"/>
                  </a:schemeClr>
                </a:solidFill>
                <a:latin typeface="Times New Roman" panose="02020603050405020304" pitchFamily="18" charset="0"/>
                <a:cs typeface="Times New Roman" panose="02020603050405020304" pitchFamily="18" charset="0"/>
              </a:rPr>
              <a:t> PĐMCB</a:t>
            </a:r>
          </a:p>
          <a:p>
            <a:pPr marL="152396" indent="0">
              <a:buNone/>
            </a:pPr>
            <a:endParaRPr lang="en-US" b="1" dirty="0">
              <a:solidFill>
                <a:schemeClr val="tx1"/>
              </a:solidFill>
              <a:latin typeface="Times New Roman" panose="02020603050405020304" pitchFamily="18" charset="0"/>
              <a:cs typeface="Times New Roman" panose="02020603050405020304" pitchFamily="18" charset="0"/>
            </a:endParaRPr>
          </a:p>
          <a:p>
            <a:pPr marL="152396" indent="0">
              <a:buNone/>
            </a:pPr>
            <a:endParaRPr lang="en-US" b="1" dirty="0">
              <a:solidFill>
                <a:schemeClr val="tx1"/>
              </a:solidFill>
              <a:latin typeface="Times New Roman" panose="02020603050405020304" pitchFamily="18" charset="0"/>
              <a:cs typeface="Times New Roman" panose="02020603050405020304" pitchFamily="18" charset="0"/>
            </a:endParaRPr>
          </a:p>
          <a:p>
            <a:pPr marL="152396" indent="0">
              <a:buNone/>
            </a:pPr>
            <a:endParaRPr lang="en-US" dirty="0">
              <a:solidFill>
                <a:schemeClr val="tx1"/>
              </a:solidFill>
              <a:latin typeface="Times New Roman" panose="02020603050405020304" pitchFamily="18" charset="0"/>
              <a:cs typeface="Times New Roman" panose="02020603050405020304" pitchFamily="18" charset="0"/>
            </a:endParaRPr>
          </a:p>
          <a:p>
            <a:pPr marL="152396" indent="0">
              <a:buNone/>
            </a:pPr>
            <a:endParaRPr lang="en-US" dirty="0">
              <a:latin typeface="Times New Roman" panose="02020603050405020304" pitchFamily="18" charset="0"/>
              <a:cs typeface="Times New Roman" panose="02020603050405020304" pitchFamily="18" charset="0"/>
            </a:endParaRPr>
          </a:p>
        </p:txBody>
      </p:sp>
      <p:sp>
        <p:nvSpPr>
          <p:cNvPr id="103" name="Google Shape;103;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20</a:t>
            </a:fld>
            <a:endParaRPr/>
          </a:p>
        </p:txBody>
      </p:sp>
      <p:grpSp>
        <p:nvGrpSpPr>
          <p:cNvPr id="104" name="Google Shape;104;p17"/>
          <p:cNvGrpSpPr/>
          <p:nvPr/>
        </p:nvGrpSpPr>
        <p:grpSpPr>
          <a:xfrm>
            <a:off x="10826184" y="301307"/>
            <a:ext cx="719395" cy="1172807"/>
            <a:chOff x="6730350" y="2315900"/>
            <a:chExt cx="257700" cy="420100"/>
          </a:xfrm>
        </p:grpSpPr>
        <p:sp>
          <p:nvSpPr>
            <p:cNvPr id="105" name="Google Shape;105;p1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6" name="Google Shape;106;p1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7" name="Google Shape;107;p1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8" name="Google Shape;108;p1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9" name="Google Shape;109;p1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 name="Right Arrow 1"/>
          <p:cNvSpPr/>
          <p:nvPr/>
        </p:nvSpPr>
        <p:spPr>
          <a:xfrm>
            <a:off x="1399434" y="3451324"/>
            <a:ext cx="376135" cy="307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164664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933855" y="713855"/>
            <a:ext cx="9665652" cy="676716"/>
          </a:xfrm>
          <a:prstGeom prst="rect">
            <a:avLst/>
          </a:prstGeom>
        </p:spPr>
        <p:txBody>
          <a:bodyPr spcFirstLastPara="1" vert="horz" wrap="square" lIns="121900" tIns="121900" rIns="121900" bIns="121900" rtlCol="0" anchor="t" anchorCtr="0">
            <a:noAutofit/>
          </a:bodyPr>
          <a:lstStyle/>
          <a:p>
            <a:r>
              <a:rPr lang="en-US" sz="2400" dirty="0"/>
              <a:t>A. THỂ ĐIỂN HÌNH PĐMC BỤNG DƯỚI THẬN CHƯA BIẾN CHỨNG</a:t>
            </a:r>
            <a:endParaRPr sz="2400" dirty="0"/>
          </a:p>
        </p:txBody>
      </p:sp>
      <p:sp>
        <p:nvSpPr>
          <p:cNvPr id="102" name="Google Shape;102;p17"/>
          <p:cNvSpPr txBox="1">
            <a:spLocks noGrp="1"/>
          </p:cNvSpPr>
          <p:nvPr>
            <p:ph type="body" idx="1"/>
          </p:nvPr>
        </p:nvSpPr>
        <p:spPr>
          <a:xfrm>
            <a:off x="933854" y="1474112"/>
            <a:ext cx="10611724" cy="5760701"/>
          </a:xfrm>
          <a:prstGeom prst="rect">
            <a:avLst/>
          </a:prstGeom>
        </p:spPr>
        <p:txBody>
          <a:bodyPr spcFirstLastPara="1" vert="horz" wrap="square" lIns="121900" tIns="121900" rIns="121900" bIns="121900" rtlCol="0" anchor="t" anchorCtr="0">
            <a:noAutofit/>
          </a:bodyPr>
          <a:lstStyle/>
          <a:p>
            <a:pPr marL="152396" indent="0">
              <a:buNone/>
            </a:pPr>
            <a:r>
              <a:rPr lang="en-US" b="1" dirty="0">
                <a:solidFill>
                  <a:schemeClr val="tx2">
                    <a:lumMod val="10000"/>
                  </a:schemeClr>
                </a:solidFill>
                <a:latin typeface="Times New Roman" panose="02020603050405020304" pitchFamily="18" charset="0"/>
                <a:cs typeface="Times New Roman" panose="02020603050405020304" pitchFamily="18" charset="0"/>
              </a:rPr>
              <a:t>2. </a:t>
            </a:r>
            <a:r>
              <a:rPr lang="en-US" b="1" dirty="0" err="1">
                <a:solidFill>
                  <a:schemeClr val="tx2">
                    <a:lumMod val="10000"/>
                  </a:schemeClr>
                </a:solidFill>
                <a:latin typeface="Times New Roman" panose="02020603050405020304" pitchFamily="18" charset="0"/>
                <a:cs typeface="Times New Roman" panose="02020603050405020304" pitchFamily="18" charset="0"/>
              </a:rPr>
              <a:t>Có</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triệu</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chứng</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cơ</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năng</a:t>
            </a:r>
            <a:endParaRPr lang="en-US" b="1"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 - </a:t>
            </a:r>
            <a:r>
              <a:rPr lang="en-US" dirty="0" err="1">
                <a:solidFill>
                  <a:schemeClr val="tx2">
                    <a:lumMod val="10000"/>
                  </a:schemeClr>
                </a:solidFill>
                <a:latin typeface="Times New Roman" panose="02020603050405020304" pitchFamily="18" charset="0"/>
                <a:cs typeface="Times New Roman" panose="02020603050405020304" pitchFamily="18" charset="0"/>
              </a:rPr>
              <a:t>Đau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bụng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là</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triệu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chứng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thường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gặp</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nhất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đau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thượng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vị</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hoặc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cạnh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rốn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hơi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lệch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trái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có</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thể</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lan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sau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lưng</a:t>
            </a: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 - </a:t>
            </a:r>
            <a:r>
              <a:rPr lang="en-US" dirty="0" err="1">
                <a:solidFill>
                  <a:schemeClr val="tx2">
                    <a:lumMod val="10000"/>
                  </a:schemeClr>
                </a:solidFill>
                <a:latin typeface="Times New Roman" panose="02020603050405020304" pitchFamily="18" charset="0"/>
                <a:cs typeface="Times New Roman" panose="02020603050405020304" pitchFamily="18" charset="0"/>
              </a:rPr>
              <a:t>Đau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liên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tục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hoặc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tăng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lên</a:t>
            </a:r>
            <a:r>
              <a:rPr lang="en-US" dirty="0">
                <a:solidFill>
                  <a:schemeClr val="tx2">
                    <a:lumMod val="10000"/>
                  </a:schemeClr>
                </a:solidFill>
                <a:latin typeface="Times New Roman" panose="02020603050405020304" pitchFamily="18" charset="0"/>
                <a:cs typeface="Times New Roman" panose="02020603050405020304" pitchFamily="18" charset="0"/>
              </a:rPr>
              <a:t> + M&gt; 100l/p, </a:t>
            </a:r>
            <a:r>
              <a:rPr lang="en-US" dirty="0" err="1">
                <a:solidFill>
                  <a:schemeClr val="tx2">
                    <a:lumMod val="10000"/>
                  </a:schemeClr>
                </a:solidFill>
                <a:latin typeface="Times New Roman" panose="02020603050405020304" pitchFamily="18" charset="0"/>
                <a:cs typeface="Times New Roman" panose="02020603050405020304" pitchFamily="18" charset="0"/>
              </a:rPr>
              <a:t>giảm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đột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ngột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huyết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áp</a:t>
            </a:r>
            <a:r>
              <a:rPr lang="en-US" dirty="0">
                <a:solidFill>
                  <a:schemeClr val="tx2">
                    <a:lumMod val="10000"/>
                  </a:schemeClr>
                </a:solidFill>
                <a:latin typeface="Times New Roman" panose="02020603050405020304" pitchFamily="18" charset="0"/>
                <a:cs typeface="Times New Roman" panose="02020603050405020304" pitchFamily="18" charset="0"/>
              </a:rPr>
              <a:t>, da </a:t>
            </a:r>
            <a:r>
              <a:rPr lang="en-US" dirty="0" err="1">
                <a:solidFill>
                  <a:schemeClr val="tx2">
                    <a:lumMod val="10000"/>
                  </a:schemeClr>
                </a:solidFill>
                <a:latin typeface="Times New Roman" panose="02020603050405020304" pitchFamily="18" charset="0"/>
                <a:cs typeface="Times New Roman" panose="02020603050405020304" pitchFamily="18" charset="0"/>
              </a:rPr>
              <a:t>niêm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xanh</a:t>
            </a:r>
            <a:r>
              <a:rPr lang="en-US" dirty="0">
                <a:solidFill>
                  <a:schemeClr val="tx2">
                    <a:lumMod val="10000"/>
                  </a:schemeClr>
                </a:solidFill>
                <a:latin typeface="Times New Roman" panose="02020603050405020304" pitchFamily="18" charset="0"/>
                <a:cs typeface="Times New Roman" panose="02020603050405020304" pitchFamily="18" charset="0"/>
              </a:rPr>
              <a:t> =&gt; </a:t>
            </a:r>
            <a:r>
              <a:rPr lang="en-US" dirty="0" err="1">
                <a:solidFill>
                  <a:schemeClr val="tx2">
                    <a:lumMod val="10000"/>
                  </a:schemeClr>
                </a:solidFill>
                <a:latin typeface="Times New Roman" panose="02020603050405020304" pitchFamily="18" charset="0"/>
                <a:cs typeface="Times New Roman" panose="02020603050405020304" pitchFamily="18" charset="0"/>
              </a:rPr>
              <a:t>cẩn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trọng</a:t>
            </a:r>
            <a:r>
              <a:rPr lang="en-US" dirty="0">
                <a:solidFill>
                  <a:schemeClr val="tx2">
                    <a:lumMod val="10000"/>
                  </a:schemeClr>
                </a:solidFill>
                <a:latin typeface="Times New Roman" panose="02020603050405020304" pitchFamily="18" charset="0"/>
                <a:cs typeface="Times New Roman" panose="02020603050405020304" pitchFamily="18" charset="0"/>
              </a:rPr>
              <a:t> PĐMCB </a:t>
            </a:r>
            <a:r>
              <a:rPr lang="en-US" dirty="0" err="1">
                <a:solidFill>
                  <a:schemeClr val="tx2">
                    <a:lumMod val="10000"/>
                  </a:schemeClr>
                </a:solidFill>
                <a:latin typeface="Times New Roman" panose="02020603050405020304" pitchFamily="18" charset="0"/>
                <a:cs typeface="Times New Roman" panose="02020603050405020304" pitchFamily="18" charset="0"/>
              </a:rPr>
              <a:t>nứt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vỡ</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sau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phúc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mạc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hoặc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vỡ</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tự</a:t>
            </a:r>
            <a:r>
              <a:rPr lang="en-US" dirty="0">
                <a:solidFill>
                  <a:schemeClr val="tx2">
                    <a:lumMod val="10000"/>
                  </a:schemeClr>
                </a:solidFill>
                <a:latin typeface="Times New Roman" panose="02020603050405020304" pitchFamily="18" charset="0"/>
                <a:cs typeface="Times New Roman" panose="02020603050405020304" pitchFamily="18" charset="0"/>
              </a:rPr>
              <a:t> do </a:t>
            </a:r>
            <a:r>
              <a:rPr lang="en-US" dirty="0" err="1">
                <a:solidFill>
                  <a:schemeClr val="tx2">
                    <a:lumMod val="10000"/>
                  </a:schemeClr>
                </a:solidFill>
                <a:latin typeface="Times New Roman" panose="02020603050405020304" pitchFamily="18" charset="0"/>
                <a:cs typeface="Times New Roman" panose="02020603050405020304" pitchFamily="18" charset="0"/>
              </a:rPr>
              <a:t>vào</a:t>
            </a:r>
            <a:r>
              <a:rPr lang="en-US" dirty="0">
                <a:solidFill>
                  <a:schemeClr val="tx2">
                    <a:lumMod val="10000"/>
                  </a:schemeClr>
                </a:solidFill>
                <a:latin typeface="Times New Roman" panose="02020603050405020304" pitchFamily="18" charset="0"/>
                <a:cs typeface="Times New Roman" panose="02020603050405020304" pitchFamily="18" charset="0"/>
              </a:rPr>
              <a:t> ổ </a:t>
            </a:r>
            <a:r>
              <a:rPr lang="en-US" dirty="0" err="1">
                <a:solidFill>
                  <a:schemeClr val="tx2">
                    <a:lumMod val="10000"/>
                  </a:schemeClr>
                </a:solidFill>
                <a:latin typeface="Times New Roman" panose="02020603050405020304" pitchFamily="18" charset="0"/>
                <a:cs typeface="Times New Roman" panose="02020603050405020304" pitchFamily="18" charset="0"/>
              </a:rPr>
              <a:t>bụng</a:t>
            </a: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 - </a:t>
            </a:r>
            <a:r>
              <a:rPr lang="en-US" dirty="0" err="1">
                <a:solidFill>
                  <a:schemeClr val="tx2">
                    <a:lumMod val="10000"/>
                  </a:schemeClr>
                </a:solidFill>
                <a:latin typeface="Times New Roman" panose="02020603050405020304" pitchFamily="18" charset="0"/>
                <a:cs typeface="Times New Roman" panose="02020603050405020304" pitchFamily="18" charset="0"/>
              </a:rPr>
              <a:t>Đau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cách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hồi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là</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triệu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chứng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gián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tiếp</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giúp</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nghĩ</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đến</a:t>
            </a:r>
            <a:r>
              <a:rPr lang="en-US" dirty="0">
                <a:solidFill>
                  <a:schemeClr val="tx2">
                    <a:lumMod val="10000"/>
                  </a:schemeClr>
                </a:solidFill>
                <a:latin typeface="Times New Roman" panose="02020603050405020304" pitchFamily="18" charset="0"/>
                <a:cs typeface="Times New Roman" panose="02020603050405020304" pitchFamily="18" charset="0"/>
              </a:rPr>
              <a:t> PĐMCB ở </a:t>
            </a:r>
            <a:r>
              <a:rPr lang="en-US" dirty="0" err="1">
                <a:solidFill>
                  <a:schemeClr val="tx2">
                    <a:lumMod val="10000"/>
                  </a:schemeClr>
                </a:solidFill>
                <a:latin typeface="Times New Roman" panose="02020603050405020304" pitchFamily="18" charset="0"/>
                <a:cs typeface="Times New Roman" panose="02020603050405020304" pitchFamily="18" charset="0"/>
              </a:rPr>
              <a:t>người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trên</a:t>
            </a:r>
            <a:r>
              <a:rPr lang="en-US" dirty="0">
                <a:solidFill>
                  <a:schemeClr val="tx2">
                    <a:lumMod val="10000"/>
                  </a:schemeClr>
                </a:solidFill>
                <a:latin typeface="Times New Roman" panose="02020603050405020304" pitchFamily="18" charset="0"/>
                <a:cs typeface="Times New Roman" panose="02020603050405020304" pitchFamily="18" charset="0"/>
              </a:rPr>
              <a:t> 60 </a:t>
            </a:r>
            <a:r>
              <a:rPr lang="en-US" dirty="0" err="1">
                <a:solidFill>
                  <a:schemeClr val="tx2">
                    <a:lumMod val="10000"/>
                  </a:schemeClr>
                </a:solidFill>
                <a:latin typeface="Times New Roman" panose="02020603050405020304" pitchFamily="18" charset="0"/>
                <a:cs typeface="Times New Roman" panose="02020603050405020304" pitchFamily="18" charset="0"/>
              </a:rPr>
              <a:t>tuổi</a:t>
            </a: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endParaRPr lang="en-US" b="1" dirty="0">
              <a:solidFill>
                <a:schemeClr val="tx1"/>
              </a:solidFill>
              <a:latin typeface="Times New Roman" panose="02020603050405020304" pitchFamily="18" charset="0"/>
              <a:cs typeface="Times New Roman" panose="02020603050405020304" pitchFamily="18" charset="0"/>
            </a:endParaRPr>
          </a:p>
          <a:p>
            <a:pPr marL="152396" indent="0">
              <a:buNone/>
            </a:pPr>
            <a:endParaRPr lang="en-US" b="1" dirty="0">
              <a:solidFill>
                <a:schemeClr val="tx1"/>
              </a:solidFill>
              <a:latin typeface="Times New Roman" panose="02020603050405020304" pitchFamily="18" charset="0"/>
              <a:cs typeface="Times New Roman" panose="02020603050405020304" pitchFamily="18" charset="0"/>
            </a:endParaRPr>
          </a:p>
          <a:p>
            <a:pPr marL="152396" indent="0">
              <a:buNone/>
            </a:pPr>
            <a:endParaRPr lang="en-US" dirty="0">
              <a:solidFill>
                <a:schemeClr val="tx1"/>
              </a:solidFill>
              <a:latin typeface="Times New Roman" panose="02020603050405020304" pitchFamily="18" charset="0"/>
              <a:cs typeface="Times New Roman" panose="02020603050405020304" pitchFamily="18" charset="0"/>
            </a:endParaRPr>
          </a:p>
          <a:p>
            <a:pPr marL="152396" indent="0">
              <a:buNone/>
            </a:pPr>
            <a:endParaRPr lang="en-US" dirty="0">
              <a:latin typeface="Times New Roman" panose="02020603050405020304" pitchFamily="18" charset="0"/>
              <a:cs typeface="Times New Roman" panose="02020603050405020304" pitchFamily="18" charset="0"/>
            </a:endParaRPr>
          </a:p>
        </p:txBody>
      </p:sp>
      <p:sp>
        <p:nvSpPr>
          <p:cNvPr id="103" name="Google Shape;103;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21</a:t>
            </a:fld>
            <a:endParaRPr/>
          </a:p>
        </p:txBody>
      </p:sp>
      <p:grpSp>
        <p:nvGrpSpPr>
          <p:cNvPr id="104" name="Google Shape;104;p17"/>
          <p:cNvGrpSpPr/>
          <p:nvPr/>
        </p:nvGrpSpPr>
        <p:grpSpPr>
          <a:xfrm>
            <a:off x="10826184" y="301307"/>
            <a:ext cx="719395" cy="1172807"/>
            <a:chOff x="6730350" y="2315900"/>
            <a:chExt cx="257700" cy="420100"/>
          </a:xfrm>
        </p:grpSpPr>
        <p:sp>
          <p:nvSpPr>
            <p:cNvPr id="105" name="Google Shape;105;p1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6" name="Google Shape;106;p1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7" name="Google Shape;107;p1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8" name="Google Shape;108;p1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9" name="Google Shape;109;p1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3061615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933855" y="713855"/>
            <a:ext cx="9665652" cy="676716"/>
          </a:xfrm>
          <a:prstGeom prst="rect">
            <a:avLst/>
          </a:prstGeom>
        </p:spPr>
        <p:txBody>
          <a:bodyPr spcFirstLastPara="1" vert="horz" wrap="square" lIns="121900" tIns="121900" rIns="121900" bIns="121900" rtlCol="0" anchor="t" anchorCtr="0">
            <a:noAutofit/>
          </a:bodyPr>
          <a:lstStyle/>
          <a:p>
            <a:r>
              <a:rPr lang="en-US" sz="2400" dirty="0"/>
              <a:t>A. THỂ ĐIỂN HÌNH PĐMC BỤNG DƯỚI THẬN CHƯA BIẾN CHỨNG</a:t>
            </a:r>
            <a:endParaRPr sz="2400" dirty="0"/>
          </a:p>
        </p:txBody>
      </p:sp>
      <p:sp>
        <p:nvSpPr>
          <p:cNvPr id="102" name="Google Shape;102;p17"/>
          <p:cNvSpPr txBox="1">
            <a:spLocks noGrp="1"/>
          </p:cNvSpPr>
          <p:nvPr>
            <p:ph type="body" idx="1"/>
          </p:nvPr>
        </p:nvSpPr>
        <p:spPr>
          <a:xfrm>
            <a:off x="933854" y="1474112"/>
            <a:ext cx="10611724" cy="5760701"/>
          </a:xfrm>
          <a:prstGeom prst="rect">
            <a:avLst/>
          </a:prstGeom>
        </p:spPr>
        <p:txBody>
          <a:bodyPr spcFirstLastPara="1" vert="horz" wrap="square" lIns="121900" tIns="121900" rIns="121900" bIns="121900" rtlCol="0" anchor="t" anchorCtr="0">
            <a:noAutofit/>
          </a:bodyPr>
          <a:lstStyle/>
          <a:p>
            <a:pPr marL="152396" indent="0">
              <a:buNone/>
            </a:pPr>
            <a:r>
              <a:rPr lang="en-US" b="1" dirty="0">
                <a:solidFill>
                  <a:schemeClr val="tx2">
                    <a:lumMod val="10000"/>
                  </a:schemeClr>
                </a:solidFill>
                <a:latin typeface="Times New Roman" panose="02020603050405020304" pitchFamily="18" charset="0"/>
                <a:cs typeface="Times New Roman" panose="02020603050405020304" pitchFamily="18" charset="0"/>
              </a:rPr>
              <a:t>3. </a:t>
            </a:r>
            <a:r>
              <a:rPr lang="en-US" b="1" dirty="0" err="1">
                <a:solidFill>
                  <a:schemeClr val="tx2">
                    <a:lumMod val="10000"/>
                  </a:schemeClr>
                </a:solidFill>
                <a:latin typeface="Times New Roman" panose="02020603050405020304" pitchFamily="18" charset="0"/>
                <a:cs typeface="Times New Roman" panose="02020603050405020304" pitchFamily="18" charset="0"/>
              </a:rPr>
              <a:t>Triệu</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chứng</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thực</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thể</a:t>
            </a:r>
            <a:endParaRPr lang="en-US" b="1"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 - </a:t>
            </a:r>
            <a:r>
              <a:rPr lang="en-US" b="1" dirty="0" err="1">
                <a:solidFill>
                  <a:schemeClr val="tx2">
                    <a:lumMod val="10000"/>
                  </a:schemeClr>
                </a:solidFill>
                <a:latin typeface="Times New Roman" panose="02020603050405020304" pitchFamily="18" charset="0"/>
                <a:cs typeface="Times New Roman" panose="02020603050405020304" pitchFamily="18" charset="0"/>
              </a:rPr>
              <a:t>Nhìn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Khối</a:t>
            </a:r>
            <a:r>
              <a:rPr lang="en-US" dirty="0">
                <a:solidFill>
                  <a:schemeClr val="tx2">
                    <a:lumMod val="10000"/>
                  </a:schemeClr>
                </a:solidFill>
                <a:latin typeface="Times New Roman" panose="02020603050405020304" pitchFamily="18" charset="0"/>
                <a:cs typeface="Times New Roman" panose="02020603050405020304" pitchFamily="18" charset="0"/>
              </a:rPr>
              <a:t> u </a:t>
            </a:r>
            <a:r>
              <a:rPr lang="en-US" dirty="0" err="1">
                <a:solidFill>
                  <a:schemeClr val="tx2">
                    <a:lumMod val="10000"/>
                  </a:schemeClr>
                </a:solidFill>
                <a:latin typeface="Times New Roman" panose="02020603050405020304" pitchFamily="18" charset="0"/>
                <a:cs typeface="Times New Roman" panose="02020603050405020304" pitchFamily="18" charset="0"/>
              </a:rPr>
              <a:t>bụng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nằm</a:t>
            </a:r>
            <a:r>
              <a:rPr lang="en-US" dirty="0">
                <a:solidFill>
                  <a:schemeClr val="tx2">
                    <a:lumMod val="10000"/>
                  </a:schemeClr>
                </a:solidFill>
                <a:latin typeface="Times New Roman" panose="02020603050405020304" pitchFamily="18" charset="0"/>
                <a:cs typeface="Times New Roman" panose="02020603050405020304" pitchFamily="18" charset="0"/>
              </a:rPr>
              <a:t> ở </a:t>
            </a:r>
            <a:r>
              <a:rPr lang="en-US" dirty="0" err="1">
                <a:solidFill>
                  <a:schemeClr val="tx2">
                    <a:lumMod val="10000"/>
                  </a:schemeClr>
                </a:solidFill>
                <a:latin typeface="Times New Roman" panose="02020603050405020304" pitchFamily="18" charset="0"/>
                <a:cs typeface="Times New Roman" panose="02020603050405020304" pitchFamily="18" charset="0"/>
              </a:rPr>
              <a:t>thượng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vị</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hoặc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lệch</a:t>
            </a:r>
            <a:r>
              <a:rPr lang="en-US" dirty="0">
                <a:solidFill>
                  <a:schemeClr val="tx2">
                    <a:lumMod val="10000"/>
                  </a:schemeClr>
                </a:solidFill>
                <a:latin typeface="Times New Roman" panose="02020603050405020304" pitchFamily="18" charset="0"/>
                <a:cs typeface="Times New Roman" panose="02020603050405020304" pitchFamily="18" charset="0"/>
              </a:rPr>
              <a:t> sang </a:t>
            </a:r>
            <a:r>
              <a:rPr lang="en-US" dirty="0" err="1">
                <a:solidFill>
                  <a:schemeClr val="tx2">
                    <a:lumMod val="10000"/>
                  </a:schemeClr>
                </a:solidFill>
                <a:latin typeface="Times New Roman" panose="02020603050405020304" pitchFamily="18" charset="0"/>
                <a:cs typeface="Times New Roman" panose="02020603050405020304" pitchFamily="18" charset="0"/>
              </a:rPr>
              <a:t>trái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rốn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thấy</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rõ</a:t>
            </a:r>
            <a:r>
              <a:rPr lang="en-US" dirty="0">
                <a:solidFill>
                  <a:schemeClr val="tx2">
                    <a:lumMod val="10000"/>
                  </a:schemeClr>
                </a:solidFill>
                <a:latin typeface="Times New Roman" panose="02020603050405020304" pitchFamily="18" charset="0"/>
                <a:cs typeface="Times New Roman" panose="02020603050405020304" pitchFamily="18" charset="0"/>
              </a:rPr>
              <a:t> ở BN </a:t>
            </a:r>
            <a:r>
              <a:rPr lang="en-US" dirty="0" err="1">
                <a:solidFill>
                  <a:schemeClr val="tx2">
                    <a:lumMod val="10000"/>
                  </a:schemeClr>
                </a:solidFill>
                <a:latin typeface="Times New Roman" panose="02020603050405020304" pitchFamily="18" charset="0"/>
                <a:cs typeface="Times New Roman" panose="02020603050405020304" pitchFamily="18" charset="0"/>
              </a:rPr>
              <a:t>gầy</a:t>
            </a:r>
            <a:r>
              <a:rPr lang="en-US" dirty="0">
                <a:solidFill>
                  <a:schemeClr val="tx2">
                    <a:lumMod val="10000"/>
                  </a:schemeClr>
                </a:solidFill>
                <a:latin typeface="Times New Roman" panose="02020603050405020304" pitchFamily="18" charset="0"/>
                <a:cs typeface="Times New Roman" panose="02020603050405020304" pitchFamily="18" charset="0"/>
              </a:rPr>
              <a:t>, ở BN </a:t>
            </a:r>
            <a:r>
              <a:rPr lang="en-US" dirty="0" err="1">
                <a:solidFill>
                  <a:schemeClr val="tx2">
                    <a:lumMod val="10000"/>
                  </a:schemeClr>
                </a:solidFill>
                <a:latin typeface="Times New Roman" panose="02020603050405020304" pitchFamily="18" charset="0"/>
                <a:cs typeface="Times New Roman" panose="02020603050405020304" pitchFamily="18" charset="0"/>
              </a:rPr>
              <a:t>mập</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thành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bụng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dày</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có</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thể</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không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thấy</a:t>
            </a:r>
            <a:r>
              <a:rPr lang="en-US" dirty="0">
                <a:solidFill>
                  <a:schemeClr val="tx2">
                    <a:lumMod val="10000"/>
                  </a:schemeClr>
                </a:solidFill>
                <a:latin typeface="Times New Roman" panose="02020603050405020304" pitchFamily="18" charset="0"/>
                <a:cs typeface="Times New Roman" panose="02020603050405020304" pitchFamily="18" charset="0"/>
              </a:rPr>
              <a:t> PĐMCB</a:t>
            </a:r>
          </a:p>
          <a:p>
            <a:pPr marL="152396"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 - </a:t>
            </a:r>
            <a:r>
              <a:rPr lang="en-US" b="1" dirty="0" err="1">
                <a:solidFill>
                  <a:schemeClr val="tx2">
                    <a:lumMod val="10000"/>
                  </a:schemeClr>
                </a:solidFill>
                <a:latin typeface="Times New Roman" panose="02020603050405020304" pitchFamily="18" charset="0"/>
                <a:cs typeface="Times New Roman" panose="02020603050405020304" pitchFamily="18" charset="0"/>
              </a:rPr>
              <a:t>Sờ</a:t>
            </a:r>
            <a:r>
              <a:rPr lang="en-US" dirty="0">
                <a:solidFill>
                  <a:schemeClr val="tx2">
                    <a:lumMod val="10000"/>
                  </a:schemeClr>
                </a:solidFill>
                <a:latin typeface="Times New Roman" panose="02020603050405020304" pitchFamily="18" charset="0"/>
                <a:cs typeface="Times New Roman" panose="02020603050405020304" pitchFamily="18" charset="0"/>
              </a:rPr>
              <a:t>: Ở </a:t>
            </a:r>
            <a:r>
              <a:rPr lang="en-US" dirty="0" err="1">
                <a:solidFill>
                  <a:schemeClr val="tx2">
                    <a:lumMod val="10000"/>
                  </a:schemeClr>
                </a:solidFill>
                <a:latin typeface="Times New Roman" panose="02020603050405020304" pitchFamily="18" charset="0"/>
                <a:cs typeface="Times New Roman" panose="02020603050405020304" pitchFamily="18" charset="0"/>
              </a:rPr>
              <a:t>bênh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nhân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gầy</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sờ</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bụng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phát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hiện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dễ</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dàng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khối</a:t>
            </a:r>
            <a:r>
              <a:rPr lang="en-US" dirty="0">
                <a:solidFill>
                  <a:schemeClr val="tx2">
                    <a:lumMod val="10000"/>
                  </a:schemeClr>
                </a:solidFill>
                <a:latin typeface="Times New Roman" panose="02020603050405020304" pitchFamily="18" charset="0"/>
                <a:cs typeface="Times New Roman" panose="02020603050405020304" pitchFamily="18" charset="0"/>
              </a:rPr>
              <a:t> PĐMC </a:t>
            </a:r>
            <a:r>
              <a:rPr lang="en-US" dirty="0" err="1">
                <a:solidFill>
                  <a:schemeClr val="tx2">
                    <a:lumMod val="10000"/>
                  </a:schemeClr>
                </a:solidFill>
                <a:latin typeface="Times New Roman" panose="02020603050405020304" pitchFamily="18" charset="0"/>
                <a:cs typeface="Times New Roman" panose="02020603050405020304" pitchFamily="18" charset="0"/>
              </a:rPr>
              <a:t>nảy</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theo</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mạch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đập</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Dấu</a:t>
            </a:r>
            <a:r>
              <a:rPr lang="en-US" dirty="0">
                <a:solidFill>
                  <a:schemeClr val="tx2">
                    <a:lumMod val="10000"/>
                  </a:schemeClr>
                </a:solidFill>
                <a:latin typeface="Times New Roman" panose="02020603050405020304" pitchFamily="18" charset="0"/>
                <a:cs typeface="Times New Roman" panose="02020603050405020304" pitchFamily="18" charset="0"/>
              </a:rPr>
              <a:t> De </a:t>
            </a:r>
            <a:r>
              <a:rPr lang="en-US" dirty="0" err="1">
                <a:solidFill>
                  <a:schemeClr val="tx2">
                    <a:lumMod val="10000"/>
                  </a:schemeClr>
                </a:solidFill>
                <a:latin typeface="Times New Roman" panose="02020603050405020304" pitchFamily="18" charset="0"/>
                <a:cs typeface="Times New Roman" panose="02020603050405020304" pitchFamily="18" charset="0"/>
              </a:rPr>
              <a:t>Bakey</a:t>
            </a:r>
            <a:r>
              <a:rPr lang="en-US" dirty="0">
                <a:solidFill>
                  <a:schemeClr val="tx2">
                    <a:lumMod val="10000"/>
                  </a:schemeClr>
                </a:solidFill>
                <a:latin typeface="Times New Roman" panose="02020603050405020304" pitchFamily="18" charset="0"/>
                <a:cs typeface="Times New Roman" panose="02020603050405020304" pitchFamily="18" charset="0"/>
              </a:rPr>
              <a:t> (+)</a:t>
            </a:r>
          </a:p>
          <a:p>
            <a:pPr marL="152396"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 - </a:t>
            </a:r>
            <a:r>
              <a:rPr lang="en-US" b="1" dirty="0" err="1">
                <a:solidFill>
                  <a:schemeClr val="tx2">
                    <a:lumMod val="10000"/>
                  </a:schemeClr>
                </a:solidFill>
                <a:latin typeface="Times New Roman" panose="02020603050405020304" pitchFamily="18" charset="0"/>
                <a:cs typeface="Times New Roman" panose="02020603050405020304" pitchFamily="18" charset="0"/>
              </a:rPr>
              <a:t>Nghe</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Phát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hiện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âm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thổi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tâm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hằng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định</a:t>
            </a:r>
            <a:r>
              <a:rPr lang="en-US" dirty="0">
                <a:solidFill>
                  <a:schemeClr val="tx2">
                    <a:lumMod val="10000"/>
                  </a:schemeClr>
                </a:solidFill>
                <a:latin typeface="Times New Roman" panose="02020603050405020304" pitchFamily="18" charset="0"/>
                <a:cs typeface="Times New Roman" panose="02020603050405020304" pitchFamily="18" charset="0"/>
              </a:rPr>
              <a:t> ở PĐMC</a:t>
            </a:r>
          </a:p>
          <a:p>
            <a:pPr marL="152396" indent="0">
              <a:buNone/>
            </a:pP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dirty="0" err="1">
                <a:solidFill>
                  <a:schemeClr val="tx2">
                    <a:lumMod val="10000"/>
                  </a:schemeClr>
                </a:solidFill>
                <a:latin typeface="Times New Roman" panose="02020603050405020304" pitchFamily="18" charset="0"/>
                <a:cs typeface="Times New Roman" panose="02020603050405020304" pitchFamily="18" charset="0"/>
              </a:rPr>
              <a:t>Dấu</a:t>
            </a:r>
            <a:r>
              <a:rPr lang="en-US" dirty="0">
                <a:solidFill>
                  <a:schemeClr val="tx2">
                    <a:lumMod val="10000"/>
                  </a:schemeClr>
                </a:solidFill>
                <a:latin typeface="Times New Roman" panose="02020603050405020304" pitchFamily="18" charset="0"/>
                <a:cs typeface="Times New Roman" panose="02020603050405020304" pitchFamily="18" charset="0"/>
              </a:rPr>
              <a:t> De </a:t>
            </a:r>
            <a:r>
              <a:rPr lang="en-US" dirty="0" err="1">
                <a:solidFill>
                  <a:schemeClr val="tx2">
                    <a:lumMod val="10000"/>
                  </a:schemeClr>
                </a:solidFill>
                <a:latin typeface="Times New Roman" panose="02020603050405020304" pitchFamily="18" charset="0"/>
                <a:cs typeface="Times New Roman" panose="02020603050405020304" pitchFamily="18" charset="0"/>
              </a:rPr>
              <a:t>Bakey</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dương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tính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Bàn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tay</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phải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của</a:t>
            </a:r>
            <a:r>
              <a:rPr lang="en-US" dirty="0">
                <a:solidFill>
                  <a:schemeClr val="tx2">
                    <a:lumMod val="10000"/>
                  </a:schemeClr>
                </a:solidFill>
                <a:latin typeface="Times New Roman" panose="02020603050405020304" pitchFamily="18" charset="0"/>
                <a:cs typeface="Times New Roman" panose="02020603050405020304" pitchFamily="18" charset="0"/>
              </a:rPr>
              <a:t> BS </a:t>
            </a:r>
            <a:r>
              <a:rPr lang="en-US" dirty="0" err="1">
                <a:solidFill>
                  <a:schemeClr val="tx2">
                    <a:lumMod val="10000"/>
                  </a:schemeClr>
                </a:solidFill>
                <a:latin typeface="Times New Roman" panose="02020603050405020304" pitchFamily="18" charset="0"/>
                <a:cs typeface="Times New Roman" panose="02020603050405020304" pitchFamily="18" charset="0"/>
              </a:rPr>
              <a:t>trượt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nhẹ</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trên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khối</a:t>
            </a:r>
            <a:r>
              <a:rPr lang="en-US" dirty="0">
                <a:solidFill>
                  <a:schemeClr val="tx2">
                    <a:lumMod val="10000"/>
                  </a:schemeClr>
                </a:solidFill>
                <a:latin typeface="Times New Roman" panose="02020603050405020304" pitchFamily="18" charset="0"/>
                <a:cs typeface="Times New Roman" panose="02020603050405020304" pitchFamily="18" charset="0"/>
              </a:rPr>
              <a:t> u </a:t>
            </a:r>
            <a:r>
              <a:rPr lang="en-US" dirty="0" err="1">
                <a:solidFill>
                  <a:schemeClr val="tx2">
                    <a:lumMod val="10000"/>
                  </a:schemeClr>
                </a:solidFill>
                <a:latin typeface="Times New Roman" panose="02020603050405020304" pitchFamily="18" charset="0"/>
                <a:cs typeface="Times New Roman" panose="02020603050405020304" pitchFamily="18" charset="0"/>
              </a:rPr>
              <a:t>tiến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dần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về</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hạ</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sườn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trái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và</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cảm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nhận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được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khối</a:t>
            </a:r>
            <a:r>
              <a:rPr lang="en-US" dirty="0">
                <a:solidFill>
                  <a:schemeClr val="tx2">
                    <a:lumMod val="10000"/>
                  </a:schemeClr>
                </a:solidFill>
                <a:latin typeface="Times New Roman" panose="02020603050405020304" pitchFamily="18" charset="0"/>
                <a:cs typeface="Times New Roman" panose="02020603050405020304" pitchFamily="18" charset="0"/>
              </a:rPr>
              <a:t> u </a:t>
            </a:r>
            <a:r>
              <a:rPr lang="en-US" dirty="0" err="1">
                <a:solidFill>
                  <a:schemeClr val="tx2">
                    <a:lumMod val="10000"/>
                  </a:schemeClr>
                </a:solidFill>
                <a:latin typeface="Times New Roman" panose="02020603050405020304" pitchFamily="18" charset="0"/>
                <a:cs typeface="Times New Roman" panose="02020603050405020304" pitchFamily="18" charset="0"/>
              </a:rPr>
              <a:t>nhỏ</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dần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tức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sờ</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được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cực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trên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khối</a:t>
            </a:r>
            <a:r>
              <a:rPr lang="en-US" dirty="0">
                <a:solidFill>
                  <a:schemeClr val="tx2">
                    <a:lumMod val="10000"/>
                  </a:schemeClr>
                </a:solidFill>
                <a:latin typeface="Times New Roman" panose="02020603050405020304" pitchFamily="18" charset="0"/>
                <a:cs typeface="Times New Roman" panose="02020603050405020304" pitchFamily="18" charset="0"/>
              </a:rPr>
              <a:t> u </a:t>
            </a:r>
          </a:p>
          <a:p>
            <a:pPr marL="152396" indent="0">
              <a:buNone/>
            </a:pP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dirty="0">
                <a:solidFill>
                  <a:schemeClr val="tx1"/>
                </a:solidFill>
                <a:latin typeface="Times New Roman" panose="02020603050405020304" pitchFamily="18" charset="0"/>
                <a:cs typeface="Times New Roman" panose="02020603050405020304" pitchFamily="18" charset="0"/>
              </a:rPr>
              <a:t>           </a:t>
            </a: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endParaRPr lang="en-US" b="1" dirty="0">
              <a:solidFill>
                <a:schemeClr val="tx1"/>
              </a:solidFill>
              <a:latin typeface="Times New Roman" panose="02020603050405020304" pitchFamily="18" charset="0"/>
              <a:cs typeface="Times New Roman" panose="02020603050405020304" pitchFamily="18" charset="0"/>
            </a:endParaRPr>
          </a:p>
          <a:p>
            <a:pPr marL="152396" indent="0">
              <a:buNone/>
            </a:pPr>
            <a:endParaRPr lang="en-US" b="1" dirty="0">
              <a:solidFill>
                <a:schemeClr val="tx1"/>
              </a:solidFill>
              <a:latin typeface="Times New Roman" panose="02020603050405020304" pitchFamily="18" charset="0"/>
              <a:cs typeface="Times New Roman" panose="02020603050405020304" pitchFamily="18" charset="0"/>
            </a:endParaRPr>
          </a:p>
          <a:p>
            <a:pPr marL="152396" indent="0">
              <a:buNone/>
            </a:pPr>
            <a:endParaRPr lang="en-US" dirty="0">
              <a:solidFill>
                <a:schemeClr val="tx1"/>
              </a:solidFill>
              <a:latin typeface="Times New Roman" panose="02020603050405020304" pitchFamily="18" charset="0"/>
              <a:cs typeface="Times New Roman" panose="02020603050405020304" pitchFamily="18" charset="0"/>
            </a:endParaRPr>
          </a:p>
          <a:p>
            <a:pPr marL="152396" indent="0">
              <a:buNone/>
            </a:pPr>
            <a:endParaRPr lang="en-US" dirty="0">
              <a:latin typeface="Times New Roman" panose="02020603050405020304" pitchFamily="18" charset="0"/>
              <a:cs typeface="Times New Roman" panose="02020603050405020304" pitchFamily="18" charset="0"/>
            </a:endParaRPr>
          </a:p>
        </p:txBody>
      </p:sp>
      <p:sp>
        <p:nvSpPr>
          <p:cNvPr id="103" name="Google Shape;103;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22</a:t>
            </a:fld>
            <a:endParaRPr/>
          </a:p>
        </p:txBody>
      </p:sp>
      <p:grpSp>
        <p:nvGrpSpPr>
          <p:cNvPr id="104" name="Google Shape;104;p17"/>
          <p:cNvGrpSpPr/>
          <p:nvPr/>
        </p:nvGrpSpPr>
        <p:grpSpPr>
          <a:xfrm>
            <a:off x="10826184" y="301307"/>
            <a:ext cx="719395" cy="1172807"/>
            <a:chOff x="6730350" y="2315900"/>
            <a:chExt cx="257700" cy="420100"/>
          </a:xfrm>
        </p:grpSpPr>
        <p:sp>
          <p:nvSpPr>
            <p:cNvPr id="105" name="Google Shape;105;p1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6" name="Google Shape;106;p1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7" name="Google Shape;107;p1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8" name="Google Shape;108;p1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9" name="Google Shape;109;p1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574975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933855" y="713855"/>
            <a:ext cx="9665652" cy="676716"/>
          </a:xfrm>
          <a:prstGeom prst="rect">
            <a:avLst/>
          </a:prstGeom>
        </p:spPr>
        <p:txBody>
          <a:bodyPr spcFirstLastPara="1" vert="horz" wrap="square" lIns="121900" tIns="121900" rIns="121900" bIns="121900" rtlCol="0" anchor="t" anchorCtr="0">
            <a:noAutofit/>
          </a:bodyPr>
          <a:lstStyle/>
          <a:p>
            <a:r>
              <a:rPr lang="en-US" sz="2400" dirty="0"/>
              <a:t>A. THỂ ĐIỂN HÌNH PĐMC BỤNG DƯỚI THẬN CHƯA BIẾN CHỨNG</a:t>
            </a:r>
            <a:endParaRPr sz="2400" dirty="0"/>
          </a:p>
        </p:txBody>
      </p:sp>
      <p:sp>
        <p:nvSpPr>
          <p:cNvPr id="102" name="Google Shape;102;p17"/>
          <p:cNvSpPr txBox="1">
            <a:spLocks noGrp="1"/>
          </p:cNvSpPr>
          <p:nvPr>
            <p:ph type="body" idx="1"/>
          </p:nvPr>
        </p:nvSpPr>
        <p:spPr>
          <a:xfrm>
            <a:off x="933854" y="1474112"/>
            <a:ext cx="10611724" cy="5760701"/>
          </a:xfrm>
          <a:prstGeom prst="rect">
            <a:avLst/>
          </a:prstGeom>
        </p:spPr>
        <p:txBody>
          <a:bodyPr spcFirstLastPara="1" vert="horz" wrap="square" lIns="121900" tIns="121900" rIns="121900" bIns="121900" rtlCol="0" anchor="t" anchorCtr="0">
            <a:noAutofit/>
          </a:bodyPr>
          <a:lstStyle/>
          <a:p>
            <a:pPr marL="152396" indent="0">
              <a:buNone/>
            </a:pPr>
            <a:r>
              <a:rPr lang="en-US" b="1" dirty="0">
                <a:solidFill>
                  <a:schemeClr val="tx2">
                    <a:lumMod val="10000"/>
                  </a:schemeClr>
                </a:solidFill>
                <a:latin typeface="Times New Roman" panose="02020603050405020304" pitchFamily="18" charset="0"/>
                <a:cs typeface="Times New Roman" panose="02020603050405020304" pitchFamily="18" charset="0"/>
              </a:rPr>
              <a:t>3. </a:t>
            </a:r>
            <a:r>
              <a:rPr lang="en-US" b="1" dirty="0" err="1">
                <a:solidFill>
                  <a:schemeClr val="tx2">
                    <a:lumMod val="10000"/>
                  </a:schemeClr>
                </a:solidFill>
                <a:latin typeface="Times New Roman" panose="02020603050405020304" pitchFamily="18" charset="0"/>
                <a:cs typeface="Times New Roman" panose="02020603050405020304" pitchFamily="18" charset="0"/>
              </a:rPr>
              <a:t>Triệu</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chứng</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thực</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thể</a:t>
            </a:r>
            <a:endParaRPr lang="en-US" b="1"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Lưu</a:t>
            </a:r>
            <a:r>
              <a:rPr lang="en-US" b="1" dirty="0">
                <a:solidFill>
                  <a:schemeClr val="tx2">
                    <a:lumMod val="10000"/>
                  </a:schemeClr>
                </a:solidFill>
                <a:latin typeface="Times New Roman" panose="02020603050405020304" pitchFamily="18" charset="0"/>
                <a:cs typeface="Times New Roman" panose="02020603050405020304" pitchFamily="18" charset="0"/>
              </a:rPr>
              <a:t> ý</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kết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thúc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thăm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khám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vùng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bụng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cần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thăm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khám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toàn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bộ</a:t>
            </a: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dirty="0" err="1">
                <a:solidFill>
                  <a:schemeClr val="tx2">
                    <a:lumMod val="10000"/>
                  </a:schemeClr>
                </a:solidFill>
                <a:latin typeface="Times New Roman" panose="02020603050405020304" pitchFamily="18" charset="0"/>
                <a:cs typeface="Times New Roman" panose="02020603050405020304" pitchFamily="18" charset="0"/>
              </a:rPr>
              <a:t>động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mạch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quan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trọng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là</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động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mạch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cảnh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động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mạch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đùi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động</a:t>
            </a: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dirty="0" err="1">
                <a:solidFill>
                  <a:schemeClr val="tx2">
                    <a:lumMod val="10000"/>
                  </a:schemeClr>
                </a:solidFill>
                <a:latin typeface="Times New Roman" panose="02020603050405020304" pitchFamily="18" charset="0"/>
                <a:cs typeface="Times New Roman" panose="02020603050405020304" pitchFamily="18" charset="0"/>
              </a:rPr>
              <a:t>mạch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khoeo</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động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mạch</a:t>
            </a:r>
            <a:r>
              <a:rPr lang="en-US" dirty="0">
                <a:solidFill>
                  <a:schemeClr val="tx2">
                    <a:lumMod val="10000"/>
                  </a:schemeClr>
                </a:solidFill>
                <a:latin typeface="Times New Roman" panose="02020603050405020304" pitchFamily="18" charset="0"/>
                <a:cs typeface="Times New Roman" panose="02020603050405020304" pitchFamily="18" charset="0"/>
              </a:rPr>
              <a:t> mu </a:t>
            </a:r>
            <a:r>
              <a:rPr lang="en-US" dirty="0" err="1">
                <a:solidFill>
                  <a:schemeClr val="tx2">
                    <a:lumMod val="10000"/>
                  </a:schemeClr>
                </a:solidFill>
                <a:latin typeface="Times New Roman" panose="02020603050405020304" pitchFamily="18" charset="0"/>
                <a:cs typeface="Times New Roman" panose="02020603050405020304" pitchFamily="18" charset="0"/>
              </a:rPr>
              <a:t>chân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động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mạch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chày</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sau</a:t>
            </a:r>
            <a:r>
              <a:rPr lang="en-US" dirty="0">
                <a:solidFill>
                  <a:schemeClr val="tx2">
                    <a:lumMod val="10000"/>
                  </a:schemeClr>
                </a:solidFill>
                <a:latin typeface="Times New Roman" panose="02020603050405020304" pitchFamily="18" charset="0"/>
                <a:cs typeface="Times New Roman" panose="02020603050405020304" pitchFamily="18" charset="0"/>
              </a:rPr>
              <a:t>.</a:t>
            </a:r>
          </a:p>
          <a:p>
            <a:pPr marL="152396" indent="0">
              <a:buNone/>
            </a:pP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Nếu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có</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tổn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thương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các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động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mạch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này</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cần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ghi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nhận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đầy</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đủ</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để</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có</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chiến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lược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điều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trị</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phù</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hợp</a:t>
            </a:r>
            <a:endParaRPr lang="en-US" b="1"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endParaRPr lang="en-US" dirty="0">
              <a:solidFill>
                <a:schemeClr val="tx1"/>
              </a:solidFill>
              <a:latin typeface="Times New Roman" panose="02020603050405020304" pitchFamily="18" charset="0"/>
              <a:cs typeface="Times New Roman" panose="02020603050405020304" pitchFamily="18" charset="0"/>
            </a:endParaRPr>
          </a:p>
          <a:p>
            <a:pPr marL="152396" indent="0">
              <a:buNone/>
            </a:pPr>
            <a:endParaRPr lang="en-US" dirty="0">
              <a:latin typeface="Times New Roman" panose="02020603050405020304" pitchFamily="18" charset="0"/>
              <a:cs typeface="Times New Roman" panose="02020603050405020304" pitchFamily="18" charset="0"/>
            </a:endParaRPr>
          </a:p>
        </p:txBody>
      </p:sp>
      <p:sp>
        <p:nvSpPr>
          <p:cNvPr id="103" name="Google Shape;103;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23</a:t>
            </a:fld>
            <a:endParaRPr/>
          </a:p>
        </p:txBody>
      </p:sp>
      <p:grpSp>
        <p:nvGrpSpPr>
          <p:cNvPr id="104" name="Google Shape;104;p17"/>
          <p:cNvGrpSpPr/>
          <p:nvPr/>
        </p:nvGrpSpPr>
        <p:grpSpPr>
          <a:xfrm>
            <a:off x="10826184" y="301307"/>
            <a:ext cx="719395" cy="1172807"/>
            <a:chOff x="6730350" y="2315900"/>
            <a:chExt cx="257700" cy="420100"/>
          </a:xfrm>
        </p:grpSpPr>
        <p:sp>
          <p:nvSpPr>
            <p:cNvPr id="105" name="Google Shape;105;p1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6" name="Google Shape;106;p1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7" name="Google Shape;107;p1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8" name="Google Shape;108;p1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9" name="Google Shape;109;p1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3" name="Right Arrow 2"/>
          <p:cNvSpPr/>
          <p:nvPr/>
        </p:nvSpPr>
        <p:spPr>
          <a:xfrm>
            <a:off x="1245141" y="3523847"/>
            <a:ext cx="405860" cy="31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p>
        </p:txBody>
      </p:sp>
    </p:spTree>
    <p:extLst>
      <p:ext uri="{BB962C8B-B14F-4D97-AF65-F5344CB8AC3E}">
        <p14:creationId xmlns:p14="http://schemas.microsoft.com/office/powerpoint/2010/main" val="2088697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933855" y="713855"/>
            <a:ext cx="9665652" cy="676716"/>
          </a:xfrm>
          <a:prstGeom prst="rect">
            <a:avLst/>
          </a:prstGeom>
        </p:spPr>
        <p:txBody>
          <a:bodyPr spcFirstLastPara="1" vert="horz" wrap="square" lIns="121900" tIns="121900" rIns="121900" bIns="121900" rtlCol="0" anchor="t" anchorCtr="0">
            <a:noAutofit/>
          </a:bodyPr>
          <a:lstStyle/>
          <a:p>
            <a:r>
              <a:rPr lang="en-US" sz="2400" dirty="0"/>
              <a:t>A. THỂ ĐIỂN HÌNH PĐMC BỤNG DƯỚI THẬN CHƯA BIẾN CHỨNG</a:t>
            </a:r>
            <a:endParaRPr sz="2400" dirty="0"/>
          </a:p>
        </p:txBody>
      </p:sp>
      <p:sp>
        <p:nvSpPr>
          <p:cNvPr id="102" name="Google Shape;102;p17"/>
          <p:cNvSpPr txBox="1">
            <a:spLocks noGrp="1"/>
          </p:cNvSpPr>
          <p:nvPr>
            <p:ph type="body" idx="1"/>
          </p:nvPr>
        </p:nvSpPr>
        <p:spPr>
          <a:xfrm>
            <a:off x="933854" y="1474112"/>
            <a:ext cx="10611724" cy="5760701"/>
          </a:xfrm>
          <a:prstGeom prst="rect">
            <a:avLst/>
          </a:prstGeom>
        </p:spPr>
        <p:txBody>
          <a:bodyPr spcFirstLastPara="1" vert="horz" wrap="square" lIns="121900" tIns="121900" rIns="121900" bIns="121900" rtlCol="0" anchor="t" anchorCtr="0">
            <a:noAutofit/>
          </a:bodyPr>
          <a:lstStyle/>
          <a:p>
            <a:pPr marL="152396" indent="0">
              <a:buNone/>
            </a:pPr>
            <a:r>
              <a:rPr lang="en-US" b="1" dirty="0">
                <a:solidFill>
                  <a:schemeClr val="tx2">
                    <a:lumMod val="10000"/>
                  </a:schemeClr>
                </a:solidFill>
                <a:latin typeface="Times New Roman" panose="02020603050405020304" pitchFamily="18" charset="0"/>
                <a:cs typeface="Times New Roman" panose="02020603050405020304" pitchFamily="18" charset="0"/>
              </a:rPr>
              <a:t>4. </a:t>
            </a:r>
            <a:r>
              <a:rPr lang="en-US" b="1" dirty="0" err="1">
                <a:solidFill>
                  <a:schemeClr val="tx2">
                    <a:lumMod val="10000"/>
                  </a:schemeClr>
                </a:solidFill>
                <a:latin typeface="Times New Roman" panose="02020603050405020304" pitchFamily="18" charset="0"/>
                <a:cs typeface="Times New Roman" panose="02020603050405020304" pitchFamily="18" charset="0"/>
              </a:rPr>
              <a:t>Cận</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lâm</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sàng</a:t>
            </a:r>
            <a:endParaRPr lang="en-US" b="1"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Các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phương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tiện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chẩn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đoán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hình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ảnh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giúp</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chẩn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đoán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theo</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dõi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quyết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định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thời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điểm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và</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chiến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lược</a:t>
            </a:r>
            <a:r>
              <a:rPr lang="en-US" dirty="0">
                <a:solidFill>
                  <a:schemeClr val="tx2">
                    <a:lumMod val="10000"/>
                  </a:schemeClr>
                </a:solidFill>
                <a:latin typeface="Times New Roman" panose="02020603050405020304" pitchFamily="18" charset="0"/>
                <a:cs typeface="Times New Roman" panose="02020603050405020304" pitchFamily="18" charset="0"/>
              </a:rPr>
              <a:t> can </a:t>
            </a:r>
            <a:r>
              <a:rPr lang="en-US" dirty="0" err="1">
                <a:solidFill>
                  <a:schemeClr val="tx2">
                    <a:lumMod val="10000"/>
                  </a:schemeClr>
                </a:solidFill>
                <a:latin typeface="Times New Roman" panose="02020603050405020304" pitchFamily="18" charset="0"/>
                <a:cs typeface="Times New Roman" panose="02020603050405020304" pitchFamily="18" charset="0"/>
              </a:rPr>
              <a:t>thiệp</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cũng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như</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theo</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dõi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sau</a:t>
            </a:r>
            <a:r>
              <a:rPr lang="en-US" dirty="0">
                <a:solidFill>
                  <a:schemeClr val="tx2">
                    <a:lumMod val="10000"/>
                  </a:schemeClr>
                </a:solidFill>
                <a:latin typeface="Times New Roman" panose="02020603050405020304" pitchFamily="18" charset="0"/>
                <a:cs typeface="Times New Roman" panose="02020603050405020304" pitchFamily="18" charset="0"/>
              </a:rPr>
              <a:t> can </a:t>
            </a:r>
            <a:r>
              <a:rPr lang="en-US" dirty="0" err="1">
                <a:solidFill>
                  <a:schemeClr val="tx2">
                    <a:lumMod val="10000"/>
                  </a:schemeClr>
                </a:solidFill>
                <a:latin typeface="Times New Roman" panose="02020603050405020304" pitchFamily="18" charset="0"/>
                <a:cs typeface="Times New Roman" panose="02020603050405020304" pitchFamily="18" charset="0"/>
              </a:rPr>
              <a:t>thiệp</a:t>
            </a: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 - </a:t>
            </a:r>
            <a:r>
              <a:rPr lang="en-US" b="1" dirty="0" err="1">
                <a:solidFill>
                  <a:schemeClr val="tx2">
                    <a:lumMod val="10000"/>
                  </a:schemeClr>
                </a:solidFill>
                <a:latin typeface="Times New Roman" panose="02020603050405020304" pitchFamily="18" charset="0"/>
                <a:cs typeface="Times New Roman" panose="02020603050405020304" pitchFamily="18" charset="0"/>
              </a:rPr>
              <a:t>Siêu</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âm</a:t>
            </a:r>
            <a:r>
              <a:rPr lang="en-US" b="1" dirty="0">
                <a:solidFill>
                  <a:schemeClr val="tx2">
                    <a:lumMod val="10000"/>
                  </a:schemeClr>
                </a:solidFill>
                <a:latin typeface="Times New Roman" panose="02020603050405020304" pitchFamily="18" charset="0"/>
                <a:cs typeface="Times New Roman" panose="02020603050405020304" pitchFamily="18" charset="0"/>
              </a:rPr>
              <a:t> Doppler</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phương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tiện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để</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sàng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lọc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và</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theo</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dõi</a:t>
            </a:r>
            <a:r>
              <a:rPr lang="en-US" dirty="0">
                <a:solidFill>
                  <a:schemeClr val="tx2">
                    <a:lumMod val="10000"/>
                  </a:schemeClr>
                </a:solidFill>
                <a:latin typeface="Times New Roman" panose="02020603050405020304" pitchFamily="18" charset="0"/>
                <a:cs typeface="Times New Roman" panose="02020603050405020304" pitchFamily="18" charset="0"/>
              </a:rPr>
              <a:t> </a:t>
            </a:r>
          </a:p>
          <a:p>
            <a:pPr marL="152396"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 + </a:t>
            </a:r>
            <a:r>
              <a:rPr lang="en-US" dirty="0" err="1">
                <a:solidFill>
                  <a:schemeClr val="tx2">
                    <a:lumMod val="10000"/>
                  </a:schemeClr>
                </a:solidFill>
                <a:latin typeface="Times New Roman" panose="02020603050405020304" pitchFamily="18" charset="0"/>
                <a:cs typeface="Times New Roman" panose="02020603050405020304" pitchFamily="18" charset="0"/>
              </a:rPr>
              <a:t>Ưu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điểm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Rẻ</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tiền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dễ</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thực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hiện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Đánh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giá</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được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vị</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trí</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độ</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lớn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của</a:t>
            </a:r>
            <a:r>
              <a:rPr lang="en-US" dirty="0">
                <a:solidFill>
                  <a:schemeClr val="tx2">
                    <a:lumMod val="10000"/>
                  </a:schemeClr>
                </a:solidFill>
                <a:latin typeface="Times New Roman" panose="02020603050405020304" pitchFamily="18" charset="0"/>
                <a:cs typeface="Times New Roman" panose="02020603050405020304" pitchFamily="18" charset="0"/>
              </a:rPr>
              <a:t> PĐMC </a:t>
            </a:r>
            <a:r>
              <a:rPr lang="en-US" dirty="0" err="1">
                <a:solidFill>
                  <a:schemeClr val="tx2">
                    <a:lumMod val="10000"/>
                  </a:schemeClr>
                </a:solidFill>
                <a:latin typeface="Times New Roman" panose="02020603050405020304" pitchFamily="18" charset="0"/>
                <a:cs typeface="Times New Roman" panose="02020603050405020304" pitchFamily="18" charset="0"/>
              </a:rPr>
              <a:t>cũng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như</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phình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các</a:t>
            </a:r>
            <a:r>
              <a:rPr lang="en-US" dirty="0">
                <a:solidFill>
                  <a:schemeClr val="tx2">
                    <a:lumMod val="10000"/>
                  </a:schemeClr>
                </a:solidFill>
                <a:latin typeface="Times New Roman" panose="02020603050405020304" pitchFamily="18" charset="0"/>
                <a:cs typeface="Times New Roman" panose="02020603050405020304" pitchFamily="18" charset="0"/>
              </a:rPr>
              <a:t> ĐMC </a:t>
            </a:r>
            <a:r>
              <a:rPr lang="en-US" dirty="0" err="1">
                <a:solidFill>
                  <a:schemeClr val="tx2">
                    <a:lumMod val="10000"/>
                  </a:schemeClr>
                </a:solidFill>
                <a:latin typeface="Times New Roman" panose="02020603050405020304" pitchFamily="18" charset="0"/>
                <a:cs typeface="Times New Roman" panose="02020603050405020304" pitchFamily="18" charset="0"/>
              </a:rPr>
              <a:t>ngực</a:t>
            </a:r>
            <a:r>
              <a:rPr lang="en-US" dirty="0">
                <a:solidFill>
                  <a:schemeClr val="tx2">
                    <a:lumMod val="10000"/>
                  </a:schemeClr>
                </a:solidFill>
                <a:latin typeface="Times New Roman" panose="02020603050405020304" pitchFamily="18" charset="0"/>
                <a:cs typeface="Times New Roman" panose="02020603050405020304" pitchFamily="18" charset="0"/>
              </a:rPr>
              <a:t>, ĐM </a:t>
            </a:r>
            <a:r>
              <a:rPr lang="en-US" dirty="0" err="1">
                <a:solidFill>
                  <a:schemeClr val="tx2">
                    <a:lumMod val="10000"/>
                  </a:schemeClr>
                </a:solidFill>
                <a:latin typeface="Times New Roman" panose="02020603050405020304" pitchFamily="18" charset="0"/>
                <a:cs typeface="Times New Roman" panose="02020603050405020304" pitchFamily="18" charset="0"/>
              </a:rPr>
              <a:t>đùi</a:t>
            </a:r>
            <a:r>
              <a:rPr lang="en-US" dirty="0">
                <a:solidFill>
                  <a:schemeClr val="tx2">
                    <a:lumMod val="10000"/>
                  </a:schemeClr>
                </a:solidFill>
                <a:latin typeface="Times New Roman" panose="02020603050405020304" pitchFamily="18" charset="0"/>
                <a:cs typeface="Times New Roman" panose="02020603050405020304" pitchFamily="18" charset="0"/>
              </a:rPr>
              <a:t>, ĐM </a:t>
            </a:r>
            <a:r>
              <a:rPr lang="en-US" dirty="0" err="1">
                <a:solidFill>
                  <a:schemeClr val="tx2">
                    <a:lumMod val="10000"/>
                  </a:schemeClr>
                </a:solidFill>
                <a:latin typeface="Times New Roman" panose="02020603050405020304" pitchFamily="18" charset="0"/>
                <a:cs typeface="Times New Roman" panose="02020603050405020304" pitchFamily="18" charset="0"/>
              </a:rPr>
              <a:t>khoeo</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kèm</a:t>
            </a:r>
            <a:r>
              <a:rPr lang="en-US" dirty="0">
                <a:solidFill>
                  <a:schemeClr val="tx2">
                    <a:lumMod val="10000"/>
                  </a:schemeClr>
                </a:solidFill>
                <a:latin typeface="Times New Roman" panose="02020603050405020304" pitchFamily="18" charset="0"/>
                <a:cs typeface="Times New Roman" panose="02020603050405020304" pitchFamily="18" charset="0"/>
              </a:rPr>
              <a:t>. </a:t>
            </a:r>
          </a:p>
          <a:p>
            <a:pPr marL="152396"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 + </a:t>
            </a:r>
            <a:r>
              <a:rPr lang="en-US" dirty="0" err="1">
                <a:solidFill>
                  <a:schemeClr val="tx2">
                    <a:lumMod val="10000"/>
                  </a:schemeClr>
                </a:solidFill>
                <a:latin typeface="Times New Roman" panose="02020603050405020304" pitchFamily="18" charset="0"/>
                <a:cs typeface="Times New Roman" panose="02020603050405020304" pitchFamily="18" charset="0"/>
              </a:rPr>
              <a:t>Nhược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điểm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Phải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dùng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cản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quang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không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cho</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thông</a:t>
            </a:r>
            <a:r>
              <a:rPr lang="en-US" dirty="0">
                <a:solidFill>
                  <a:schemeClr val="tx2">
                    <a:lumMod val="10000"/>
                  </a:schemeClr>
                </a:solidFill>
                <a:latin typeface="Times New Roman" panose="02020603050405020304" pitchFamily="18" charset="0"/>
                <a:cs typeface="Times New Roman" panose="02020603050405020304" pitchFamily="18" charset="0"/>
              </a:rPr>
              <a:t> tin </a:t>
            </a:r>
            <a:r>
              <a:rPr lang="en-US" dirty="0" err="1">
                <a:solidFill>
                  <a:schemeClr val="tx2">
                    <a:lumMod val="10000"/>
                  </a:schemeClr>
                </a:solidFill>
                <a:latin typeface="Times New Roman" panose="02020603050405020304" pitchFamily="18" charset="0"/>
                <a:cs typeface="Times New Roman" panose="02020603050405020304" pitchFamily="18" charset="0"/>
              </a:rPr>
              <a:t>về</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huyết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khối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tình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trạng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của</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vỏ</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phình</a:t>
            </a:r>
            <a:r>
              <a:rPr lang="en-US" dirty="0">
                <a:solidFill>
                  <a:schemeClr val="tx2">
                    <a:lumMod val="10000"/>
                  </a:schemeClr>
                </a:solidFill>
                <a:latin typeface="Times New Roman" panose="02020603050405020304" pitchFamily="18" charset="0"/>
                <a:cs typeface="Times New Roman" panose="02020603050405020304" pitchFamily="18" charset="0"/>
              </a:rPr>
              <a:t> ( </a:t>
            </a:r>
            <a:r>
              <a:rPr lang="en-US" dirty="0" err="1">
                <a:solidFill>
                  <a:schemeClr val="tx2">
                    <a:lumMod val="10000"/>
                  </a:schemeClr>
                </a:solidFill>
                <a:latin typeface="Times New Roman" panose="02020603050405020304" pitchFamily="18" charset="0"/>
                <a:cs typeface="Times New Roman" panose="02020603050405020304" pitchFamily="18" charset="0"/>
              </a:rPr>
              <a:t>ổn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định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nứt</a:t>
            </a:r>
            <a:r>
              <a:rPr lang="en-US" dirty="0">
                <a:solidFill>
                  <a:schemeClr val="tx2">
                    <a:lumMod val="10000"/>
                  </a:schemeClr>
                </a:solidFill>
                <a:latin typeface="Times New Roman" panose="02020603050405020304" pitchFamily="18" charset="0"/>
                <a:cs typeface="Times New Roman" panose="02020603050405020304" pitchFamily="18" charset="0"/>
              </a:rPr>
              <a:t> hay </a:t>
            </a:r>
            <a:r>
              <a:rPr lang="en-US" dirty="0" err="1">
                <a:solidFill>
                  <a:schemeClr val="tx2">
                    <a:lumMod val="10000"/>
                  </a:schemeClr>
                </a:solidFill>
                <a:latin typeface="Times New Roman" panose="02020603050405020304" pitchFamily="18" charset="0"/>
                <a:cs typeface="Times New Roman" panose="02020603050405020304" pitchFamily="18" charset="0"/>
              </a:rPr>
              <a:t>sắp</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vỡ</a:t>
            </a:r>
            <a:r>
              <a:rPr lang="en-US" dirty="0">
                <a:solidFill>
                  <a:schemeClr val="tx2">
                    <a:lumMod val="10000"/>
                  </a:schemeClr>
                </a:solidFill>
                <a:latin typeface="Times New Roman" panose="02020603050405020304" pitchFamily="18" charset="0"/>
                <a:cs typeface="Times New Roman" panose="02020603050405020304" pitchFamily="18" charset="0"/>
              </a:rPr>
              <a:t> …)</a:t>
            </a:r>
          </a:p>
          <a:p>
            <a:pPr marL="152396" indent="0">
              <a:buNone/>
            </a:pPr>
            <a:endParaRPr lang="en-US" dirty="0">
              <a:latin typeface="Times New Roman" panose="02020603050405020304" pitchFamily="18" charset="0"/>
              <a:cs typeface="Times New Roman" panose="02020603050405020304" pitchFamily="18" charset="0"/>
            </a:endParaRPr>
          </a:p>
        </p:txBody>
      </p:sp>
      <p:sp>
        <p:nvSpPr>
          <p:cNvPr id="103" name="Google Shape;103;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24</a:t>
            </a:fld>
            <a:endParaRPr/>
          </a:p>
        </p:txBody>
      </p:sp>
      <p:grpSp>
        <p:nvGrpSpPr>
          <p:cNvPr id="104" name="Google Shape;104;p17"/>
          <p:cNvGrpSpPr/>
          <p:nvPr/>
        </p:nvGrpSpPr>
        <p:grpSpPr>
          <a:xfrm>
            <a:off x="10826184" y="301307"/>
            <a:ext cx="719395" cy="1172807"/>
            <a:chOff x="6730350" y="2315900"/>
            <a:chExt cx="257700" cy="420100"/>
          </a:xfrm>
        </p:grpSpPr>
        <p:sp>
          <p:nvSpPr>
            <p:cNvPr id="105" name="Google Shape;105;p1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6" name="Google Shape;106;p1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7" name="Google Shape;107;p1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8" name="Google Shape;108;p1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9" name="Google Shape;109;p1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 name="AutoShape 2" descr="ĐẠI CƯƠNG VỀ CHẨN ĐOÁN VÀ ĐIỀU TRỊ PHÌNH ĐỘNG MẠCH CHỦ (ĐMC) BỤNG"/>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1800879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933855" y="713855"/>
            <a:ext cx="9665652" cy="676716"/>
          </a:xfrm>
          <a:prstGeom prst="rect">
            <a:avLst/>
          </a:prstGeom>
        </p:spPr>
        <p:txBody>
          <a:bodyPr spcFirstLastPara="1" vert="horz" wrap="square" lIns="121900" tIns="121900" rIns="121900" bIns="121900" rtlCol="0" anchor="t" anchorCtr="0">
            <a:noAutofit/>
          </a:bodyPr>
          <a:lstStyle/>
          <a:p>
            <a:r>
              <a:rPr lang="en-US" sz="2400" dirty="0"/>
              <a:t>A. THỂ ĐIỂN HÌNH PĐMC BỤNG DƯỚI THẬN CHƯA BIẾN CHỨNG</a:t>
            </a:r>
            <a:endParaRPr sz="2400" dirty="0"/>
          </a:p>
        </p:txBody>
      </p:sp>
      <p:sp>
        <p:nvSpPr>
          <p:cNvPr id="102" name="Google Shape;102;p17"/>
          <p:cNvSpPr txBox="1">
            <a:spLocks noGrp="1"/>
          </p:cNvSpPr>
          <p:nvPr>
            <p:ph type="body" idx="1"/>
          </p:nvPr>
        </p:nvSpPr>
        <p:spPr>
          <a:xfrm>
            <a:off x="933855" y="1474112"/>
            <a:ext cx="7615142" cy="4012288"/>
          </a:xfrm>
          <a:prstGeom prst="rect">
            <a:avLst/>
          </a:prstGeom>
        </p:spPr>
        <p:txBody>
          <a:bodyPr spcFirstLastPara="1" vert="horz" wrap="square" lIns="121900" tIns="121900" rIns="121900" bIns="121900" rtlCol="0" anchor="t" anchorCtr="0">
            <a:noAutofit/>
          </a:bodyPr>
          <a:lstStyle/>
          <a:p>
            <a:pPr marL="152396" indent="0">
              <a:buNone/>
            </a:pPr>
            <a:r>
              <a:rPr lang="en-US" sz="2133" b="1" dirty="0">
                <a:solidFill>
                  <a:schemeClr val="tx2">
                    <a:lumMod val="10000"/>
                  </a:schemeClr>
                </a:solidFill>
                <a:latin typeface="Times New Roman" panose="02020603050405020304" pitchFamily="18" charset="0"/>
                <a:cs typeface="Times New Roman" panose="02020603050405020304" pitchFamily="18" charset="0"/>
              </a:rPr>
              <a:t>KHUYẾN CÁO SÀNG LỌC PĐMCB ( 2014 ESC Guideline)</a:t>
            </a:r>
          </a:p>
          <a:p>
            <a:pPr marL="152396"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Sàng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lọc</a:t>
            </a:r>
            <a:r>
              <a:rPr lang="en-US" dirty="0">
                <a:solidFill>
                  <a:schemeClr val="tx2">
                    <a:lumMod val="10000"/>
                  </a:schemeClr>
                </a:solidFill>
                <a:latin typeface="Times New Roman" panose="02020603050405020304" pitchFamily="18" charset="0"/>
                <a:cs typeface="Times New Roman" panose="02020603050405020304" pitchFamily="18" charset="0"/>
              </a:rPr>
              <a:t> PĐMCB </a:t>
            </a:r>
            <a:r>
              <a:rPr lang="en-US" dirty="0" err="1">
                <a:solidFill>
                  <a:schemeClr val="tx2">
                    <a:lumMod val="10000"/>
                  </a:schemeClr>
                </a:solidFill>
                <a:latin typeface="Times New Roman" panose="02020603050405020304" pitchFamily="18" charset="0"/>
                <a:cs typeface="Times New Roman" panose="02020603050405020304" pitchFamily="18" charset="0"/>
              </a:rPr>
              <a:t>bằng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siêu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âm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được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khuyến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cáo</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cho</a:t>
            </a:r>
            <a:r>
              <a:rPr lang="en-US" dirty="0">
                <a:solidFill>
                  <a:schemeClr val="tx2">
                    <a:lumMod val="10000"/>
                  </a:schemeClr>
                </a:solidFill>
                <a:latin typeface="Times New Roman" panose="02020603050405020304" pitchFamily="18" charset="0"/>
                <a:cs typeface="Times New Roman" panose="02020603050405020304" pitchFamily="18" charset="0"/>
              </a:rPr>
              <a:t> </a:t>
            </a:r>
          </a:p>
          <a:p>
            <a:pPr marL="152396"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Nam &gt;65 </a:t>
            </a:r>
            <a:r>
              <a:rPr lang="en-US" dirty="0" err="1">
                <a:solidFill>
                  <a:schemeClr val="tx2">
                    <a:lumMod val="10000"/>
                  </a:schemeClr>
                </a:solidFill>
                <a:latin typeface="Times New Roman" panose="02020603050405020304" pitchFamily="18" charset="0"/>
                <a:cs typeface="Times New Roman" panose="02020603050405020304" pitchFamily="18" charset="0"/>
              </a:rPr>
              <a:t>tuổi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và</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có</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thể</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cân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nhắc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với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Nữ</a:t>
            </a:r>
            <a:r>
              <a:rPr lang="en-US" dirty="0">
                <a:solidFill>
                  <a:schemeClr val="tx2">
                    <a:lumMod val="10000"/>
                  </a:schemeClr>
                </a:solidFill>
                <a:latin typeface="Times New Roman" panose="02020603050405020304" pitchFamily="18" charset="0"/>
                <a:cs typeface="Times New Roman" panose="02020603050405020304" pitchFamily="18" charset="0"/>
              </a:rPr>
              <a:t> &gt; 65 </a:t>
            </a:r>
            <a:r>
              <a:rPr lang="en-US" dirty="0" err="1">
                <a:solidFill>
                  <a:schemeClr val="tx2">
                    <a:lumMod val="10000"/>
                  </a:schemeClr>
                </a:solidFill>
                <a:latin typeface="Times New Roman" panose="02020603050405020304" pitchFamily="18" charset="0"/>
                <a:cs typeface="Times New Roman" panose="02020603050405020304" pitchFamily="18" charset="0"/>
              </a:rPr>
              <a:t>tuổi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với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tiền</a:t>
            </a: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căn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hút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thuốc</a:t>
            </a: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Sàng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lọc</a:t>
            </a:r>
            <a:r>
              <a:rPr lang="en-US" dirty="0">
                <a:solidFill>
                  <a:schemeClr val="tx2">
                    <a:lumMod val="10000"/>
                  </a:schemeClr>
                </a:solidFill>
                <a:latin typeface="Times New Roman" panose="02020603050405020304" pitchFamily="18" charset="0"/>
                <a:cs typeface="Times New Roman" panose="02020603050405020304" pitchFamily="18" charset="0"/>
              </a:rPr>
              <a:t> PĐMC </a:t>
            </a:r>
            <a:r>
              <a:rPr lang="en-US" dirty="0" err="1">
                <a:solidFill>
                  <a:schemeClr val="tx2">
                    <a:lumMod val="10000"/>
                  </a:schemeClr>
                </a:solidFill>
                <a:latin typeface="Times New Roman" panose="02020603050405020304" pitchFamily="18" charset="0"/>
                <a:cs typeface="Times New Roman" panose="02020603050405020304" pitchFamily="18" charset="0"/>
              </a:rPr>
              <a:t>khi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làm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siêu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âm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tim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nên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được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thực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hiện</a:t>
            </a: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dirty="0" err="1">
                <a:solidFill>
                  <a:schemeClr val="tx2">
                    <a:lumMod val="10000"/>
                  </a:schemeClr>
                </a:solidFill>
                <a:latin typeface="Times New Roman" panose="02020603050405020304" pitchFamily="18" charset="0"/>
                <a:cs typeface="Times New Roman" panose="02020603050405020304" pitchFamily="18" charset="0"/>
              </a:rPr>
              <a:t>với</a:t>
            </a:r>
            <a:r>
              <a:rPr lang="en-US" dirty="0">
                <a:solidFill>
                  <a:schemeClr val="tx2">
                    <a:lumMod val="10000"/>
                  </a:schemeClr>
                </a:solidFill>
                <a:latin typeface="Times New Roman" panose="02020603050405020304" pitchFamily="18" charset="0"/>
                <a:cs typeface="Times New Roman" panose="02020603050405020304" pitchFamily="18" charset="0"/>
              </a:rPr>
              <a:t> Nam&gt;65 </a:t>
            </a:r>
            <a:r>
              <a:rPr lang="en-US" dirty="0" err="1">
                <a:solidFill>
                  <a:schemeClr val="tx2">
                    <a:lumMod val="10000"/>
                  </a:schemeClr>
                </a:solidFill>
                <a:latin typeface="Times New Roman" panose="02020603050405020304" pitchFamily="18" charset="0"/>
                <a:cs typeface="Times New Roman" panose="02020603050405020304" pitchFamily="18" charset="0"/>
              </a:rPr>
              <a:t>tuổi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và</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cân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nhắc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với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Nữ</a:t>
            </a:r>
            <a:r>
              <a:rPr lang="en-US" dirty="0">
                <a:solidFill>
                  <a:schemeClr val="tx2">
                    <a:lumMod val="10000"/>
                  </a:schemeClr>
                </a:solidFill>
                <a:latin typeface="Times New Roman" panose="02020603050405020304" pitchFamily="18" charset="0"/>
                <a:cs typeface="Times New Roman" panose="02020603050405020304" pitchFamily="18" charset="0"/>
              </a:rPr>
              <a:t>&gt; 65 </a:t>
            </a:r>
            <a:r>
              <a:rPr lang="en-US" dirty="0" err="1">
                <a:solidFill>
                  <a:schemeClr val="tx2">
                    <a:lumMod val="10000"/>
                  </a:schemeClr>
                </a:solidFill>
                <a:latin typeface="Times New Roman" panose="02020603050405020304" pitchFamily="18" charset="0"/>
                <a:cs typeface="Times New Roman" panose="02020603050405020304" pitchFamily="18" charset="0"/>
              </a:rPr>
              <a:t>tuổi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với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tiền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căn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hút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thuốc</a:t>
            </a: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b="1" dirty="0">
                <a:solidFill>
                  <a:schemeClr val="tx2">
                    <a:lumMod val="10000"/>
                  </a:schemeClr>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03" name="Google Shape;103;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25</a:t>
            </a:fld>
            <a:endParaRPr/>
          </a:p>
        </p:txBody>
      </p:sp>
      <p:grpSp>
        <p:nvGrpSpPr>
          <p:cNvPr id="104" name="Google Shape;104;p17"/>
          <p:cNvGrpSpPr/>
          <p:nvPr/>
        </p:nvGrpSpPr>
        <p:grpSpPr>
          <a:xfrm>
            <a:off x="10826184" y="301307"/>
            <a:ext cx="719395" cy="1172807"/>
            <a:chOff x="6730350" y="2315900"/>
            <a:chExt cx="257700" cy="420100"/>
          </a:xfrm>
        </p:grpSpPr>
        <p:sp>
          <p:nvSpPr>
            <p:cNvPr id="105" name="Google Shape;105;p1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6" name="Google Shape;106;p1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7" name="Google Shape;107;p1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8" name="Google Shape;108;p1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9" name="Google Shape;109;p1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 name="AutoShape 2" descr="ĐẠI CƯƠNG VỀ CHẨN ĐOÁN VÀ ĐIỀU TRỊ PHÌNH ĐỘNG MẠCH CHỦ (ĐMC) BỤNG"/>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2627" y="1508173"/>
            <a:ext cx="2616275" cy="4613313"/>
          </a:xfrm>
          <a:prstGeom prst="rect">
            <a:avLst/>
          </a:prstGeom>
        </p:spPr>
      </p:pic>
    </p:spTree>
    <p:extLst>
      <p:ext uri="{BB962C8B-B14F-4D97-AF65-F5344CB8AC3E}">
        <p14:creationId xmlns:p14="http://schemas.microsoft.com/office/powerpoint/2010/main" val="216105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933855" y="713855"/>
            <a:ext cx="9665652" cy="676716"/>
          </a:xfrm>
          <a:prstGeom prst="rect">
            <a:avLst/>
          </a:prstGeom>
        </p:spPr>
        <p:txBody>
          <a:bodyPr spcFirstLastPara="1" vert="horz" wrap="square" lIns="121900" tIns="121900" rIns="121900" bIns="121900" rtlCol="0" anchor="t" anchorCtr="0">
            <a:noAutofit/>
          </a:bodyPr>
          <a:lstStyle/>
          <a:p>
            <a:r>
              <a:rPr lang="en-US" sz="2400" dirty="0"/>
              <a:t>A. THỂ ĐIỂN HÌNH PĐMC BỤNG DƯỚI THẬN CHƯA BIẾN CHỨNG</a:t>
            </a:r>
            <a:endParaRPr sz="2400" dirty="0"/>
          </a:p>
        </p:txBody>
      </p:sp>
      <p:sp>
        <p:nvSpPr>
          <p:cNvPr id="102" name="Google Shape;102;p17"/>
          <p:cNvSpPr txBox="1">
            <a:spLocks noGrp="1"/>
          </p:cNvSpPr>
          <p:nvPr>
            <p:ph type="body" idx="1"/>
          </p:nvPr>
        </p:nvSpPr>
        <p:spPr>
          <a:xfrm>
            <a:off x="933855" y="1474112"/>
            <a:ext cx="7578348" cy="4012288"/>
          </a:xfrm>
          <a:prstGeom prst="rect">
            <a:avLst/>
          </a:prstGeom>
        </p:spPr>
        <p:txBody>
          <a:bodyPr spcFirstLastPara="1" vert="horz" wrap="square" lIns="121900" tIns="121900" rIns="121900" bIns="121900" rtlCol="0" anchor="t" anchorCtr="0">
            <a:noAutofit/>
          </a:bodyPr>
          <a:lstStyle/>
          <a:p>
            <a:pPr marL="152396" indent="0">
              <a:buNone/>
            </a:pPr>
            <a:r>
              <a:rPr lang="en-US" sz="2133" b="1" dirty="0">
                <a:solidFill>
                  <a:schemeClr val="tx2">
                    <a:lumMod val="10000"/>
                  </a:schemeClr>
                </a:solidFill>
                <a:latin typeface="Times New Roman" panose="02020603050405020304" pitchFamily="18" charset="0"/>
                <a:cs typeface="Times New Roman" panose="02020603050405020304" pitchFamily="18" charset="0"/>
              </a:rPr>
              <a:t>KHUYẾN CÁO THEO DÕI PĐMCB ( 2014 ESC Guideline)</a:t>
            </a:r>
          </a:p>
          <a:p>
            <a:pPr marL="152396"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 PĐMCB </a:t>
            </a:r>
            <a:r>
              <a:rPr lang="en-US" dirty="0" err="1">
                <a:solidFill>
                  <a:schemeClr val="tx2">
                    <a:lumMod val="10000"/>
                  </a:schemeClr>
                </a:solidFill>
                <a:latin typeface="Times New Roman" panose="02020603050405020304" pitchFamily="18" charset="0"/>
                <a:cs typeface="Times New Roman" panose="02020603050405020304" pitchFamily="18" charset="0"/>
              </a:rPr>
              <a:t>với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đường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kính</a:t>
            </a:r>
            <a:r>
              <a:rPr lang="en-US" dirty="0">
                <a:solidFill>
                  <a:schemeClr val="tx2">
                    <a:lumMod val="10000"/>
                  </a:schemeClr>
                </a:solidFill>
                <a:latin typeface="Times New Roman" panose="02020603050405020304" pitchFamily="18" charset="0"/>
                <a:cs typeface="Times New Roman" panose="02020603050405020304" pitchFamily="18" charset="0"/>
              </a:rPr>
              <a:t> 25-29, 30-39, 40-44, 45-54 mm </a:t>
            </a:r>
          </a:p>
          <a:p>
            <a:pPr marL="152396" indent="0">
              <a:buNone/>
            </a:pPr>
            <a:r>
              <a:rPr lang="en-US" dirty="0" err="1">
                <a:solidFill>
                  <a:schemeClr val="tx2">
                    <a:lumMod val="10000"/>
                  </a:schemeClr>
                </a:solidFill>
                <a:latin typeface="Times New Roman" panose="02020603050405020304" pitchFamily="18" charset="0"/>
                <a:cs typeface="Times New Roman" panose="02020603050405020304" pitchFamily="18" charset="0"/>
              </a:rPr>
              <a:t>Đánh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giá</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lại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sau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mỗi</a:t>
            </a:r>
            <a:r>
              <a:rPr lang="en-US" dirty="0">
                <a:solidFill>
                  <a:schemeClr val="tx2">
                    <a:lumMod val="10000"/>
                  </a:schemeClr>
                </a:solidFill>
                <a:latin typeface="Times New Roman" panose="02020603050405020304" pitchFamily="18" charset="0"/>
                <a:cs typeface="Times New Roman" panose="02020603050405020304" pitchFamily="18" charset="0"/>
              </a:rPr>
              <a:t> 4,3,2,1 </a:t>
            </a:r>
            <a:r>
              <a:rPr lang="en-US" dirty="0" err="1">
                <a:solidFill>
                  <a:schemeClr val="tx2">
                    <a:lumMod val="10000"/>
                  </a:schemeClr>
                </a:solidFill>
                <a:latin typeface="Times New Roman" panose="02020603050405020304" pitchFamily="18" charset="0"/>
                <a:cs typeface="Times New Roman" panose="02020603050405020304" pitchFamily="18" charset="0"/>
              </a:rPr>
              <a:t>năm</a:t>
            </a:r>
            <a:r>
              <a:rPr lang="en-US" dirty="0">
                <a:solidFill>
                  <a:schemeClr val="tx2">
                    <a:lumMod val="10000"/>
                  </a:schemeClr>
                </a:solidFill>
                <a:latin typeface="Times New Roman" panose="02020603050405020304" pitchFamily="18" charset="0"/>
                <a:cs typeface="Times New Roman" panose="02020603050405020304" pitchFamily="18" charset="0"/>
              </a:rPr>
              <a:t> </a:t>
            </a:r>
          </a:p>
          <a:p>
            <a:pPr marL="152396"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Chiến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lược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theo</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dõi</a:t>
            </a:r>
            <a:r>
              <a:rPr lang="en-US" dirty="0">
                <a:solidFill>
                  <a:schemeClr val="tx2">
                    <a:lumMod val="10000"/>
                  </a:schemeClr>
                </a:solidFill>
                <a:latin typeface="Times New Roman" panose="02020603050405020304" pitchFamily="18" charset="0"/>
                <a:cs typeface="Times New Roman" panose="02020603050405020304" pitchFamily="18" charset="0"/>
              </a:rPr>
              <a:t> PĐMCB an </a:t>
            </a:r>
            <a:r>
              <a:rPr lang="en-US" dirty="0" err="1">
                <a:solidFill>
                  <a:schemeClr val="tx2">
                    <a:lumMod val="10000"/>
                  </a:schemeClr>
                </a:solidFill>
                <a:latin typeface="Times New Roman" panose="02020603050405020304" pitchFamily="18" charset="0"/>
                <a:cs typeface="Times New Roman" panose="02020603050405020304" pitchFamily="18" charset="0"/>
              </a:rPr>
              <a:t>toàn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nếu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đường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kinh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tối</a:t>
            </a: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dirty="0" err="1">
                <a:solidFill>
                  <a:schemeClr val="tx2">
                    <a:lumMod val="10000"/>
                  </a:schemeClr>
                </a:solidFill>
                <a:latin typeface="Times New Roman" panose="02020603050405020304" pitchFamily="18" charset="0"/>
                <a:cs typeface="Times New Roman" panose="02020603050405020304" pitchFamily="18" charset="0"/>
              </a:rPr>
              <a:t>Đa</a:t>
            </a:r>
            <a:r>
              <a:rPr lang="en-US" dirty="0">
                <a:solidFill>
                  <a:schemeClr val="tx2">
                    <a:lumMod val="10000"/>
                  </a:schemeClr>
                </a:solidFill>
                <a:latin typeface="Times New Roman" panose="02020603050405020304" pitchFamily="18" charset="0"/>
                <a:cs typeface="Times New Roman" panose="02020603050405020304" pitchFamily="18" charset="0"/>
              </a:rPr>
              <a:t> &lt; 55mm </a:t>
            </a:r>
            <a:r>
              <a:rPr lang="en-US" dirty="0" err="1">
                <a:solidFill>
                  <a:schemeClr val="tx2">
                    <a:lumMod val="10000"/>
                  </a:schemeClr>
                </a:solidFill>
                <a:latin typeface="Times New Roman" panose="02020603050405020304" pitchFamily="18" charset="0"/>
                <a:cs typeface="Times New Roman" panose="02020603050405020304" pitchFamily="18" charset="0"/>
              </a:rPr>
              <a:t>và</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tốc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độ</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tiến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triển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chậm</a:t>
            </a:r>
            <a:r>
              <a:rPr lang="en-US" dirty="0">
                <a:solidFill>
                  <a:schemeClr val="tx2">
                    <a:lumMod val="10000"/>
                  </a:schemeClr>
                </a:solidFill>
                <a:latin typeface="Times New Roman" panose="02020603050405020304" pitchFamily="18" charset="0"/>
                <a:cs typeface="Times New Roman" panose="02020603050405020304" pitchFamily="18" charset="0"/>
              </a:rPr>
              <a:t> (&lt;10mm/ </a:t>
            </a:r>
            <a:r>
              <a:rPr lang="en-US" dirty="0" err="1">
                <a:solidFill>
                  <a:schemeClr val="tx2">
                    <a:lumMod val="10000"/>
                  </a:schemeClr>
                </a:solidFill>
                <a:latin typeface="Times New Roman" panose="02020603050405020304" pitchFamily="18" charset="0"/>
                <a:cs typeface="Times New Roman" panose="02020603050405020304" pitchFamily="18" charset="0"/>
              </a:rPr>
              <a:t>năm</a:t>
            </a:r>
            <a:r>
              <a:rPr lang="en-US" dirty="0">
                <a:solidFill>
                  <a:schemeClr val="tx2">
                    <a:lumMod val="10000"/>
                  </a:schemeClr>
                </a:solidFill>
                <a:latin typeface="Times New Roman" panose="02020603050405020304" pitchFamily="18" charset="0"/>
                <a:cs typeface="Times New Roman" panose="02020603050405020304" pitchFamily="18" charset="0"/>
              </a:rPr>
              <a:t>)</a:t>
            </a:r>
          </a:p>
        </p:txBody>
      </p:sp>
      <p:sp>
        <p:nvSpPr>
          <p:cNvPr id="103" name="Google Shape;103;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26</a:t>
            </a:fld>
            <a:endParaRPr/>
          </a:p>
        </p:txBody>
      </p:sp>
      <p:grpSp>
        <p:nvGrpSpPr>
          <p:cNvPr id="104" name="Google Shape;104;p17"/>
          <p:cNvGrpSpPr/>
          <p:nvPr/>
        </p:nvGrpSpPr>
        <p:grpSpPr>
          <a:xfrm>
            <a:off x="10826184" y="301307"/>
            <a:ext cx="719395" cy="1172807"/>
            <a:chOff x="6730350" y="2315900"/>
            <a:chExt cx="257700" cy="420100"/>
          </a:xfrm>
        </p:grpSpPr>
        <p:sp>
          <p:nvSpPr>
            <p:cNvPr id="105" name="Google Shape;105;p1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6" name="Google Shape;106;p1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7" name="Google Shape;107;p1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8" name="Google Shape;108;p1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9" name="Google Shape;109;p1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 name="AutoShape 2" descr="ĐẠI CƯƠNG VỀ CHẨN ĐOÁN VÀ ĐIỀU TRỊ PHÌNH ĐỘNG MẠCH CHỦ (ĐMC) BỤNG"/>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2202" y="1390503"/>
            <a:ext cx="2960332" cy="4695840"/>
          </a:xfrm>
          <a:prstGeom prst="rect">
            <a:avLst/>
          </a:prstGeom>
        </p:spPr>
      </p:pic>
    </p:spTree>
    <p:extLst>
      <p:ext uri="{BB962C8B-B14F-4D97-AF65-F5344CB8AC3E}">
        <p14:creationId xmlns:p14="http://schemas.microsoft.com/office/powerpoint/2010/main" val="1428099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933855" y="713855"/>
            <a:ext cx="9665652" cy="676716"/>
          </a:xfrm>
          <a:prstGeom prst="rect">
            <a:avLst/>
          </a:prstGeom>
        </p:spPr>
        <p:txBody>
          <a:bodyPr spcFirstLastPara="1" vert="horz" wrap="square" lIns="121900" tIns="121900" rIns="121900" bIns="121900" rtlCol="0" anchor="t" anchorCtr="0">
            <a:noAutofit/>
          </a:bodyPr>
          <a:lstStyle/>
          <a:p>
            <a:r>
              <a:rPr lang="en-US" sz="2400" dirty="0"/>
              <a:t>A. THỂ ĐIỂN HÌNH PĐMC BỤNG DƯỚI THẬN CHƯA BIẾN CHỨNG</a:t>
            </a:r>
            <a:endParaRPr sz="2400" dirty="0"/>
          </a:p>
        </p:txBody>
      </p:sp>
      <p:sp>
        <p:nvSpPr>
          <p:cNvPr id="6" name="AutoShape 6" descr="CHẨN ĐOÁN PHÌNH ĐỘNG MẠCH CHỦ BỤNG BẰNG SIÊU ÂM DOPPLER: KHI NÀO VÀ LÀM THẾ  NÀO? ThS. BS . Lê Anh Tuấ"/>
          <p:cNvSpPr>
            <a:spLocks noGrp="1" noChangeAspect="1" noChangeArrowheads="1"/>
          </p:cNvSpPr>
          <p:nvPr>
            <p:ph type="body" idx="1"/>
          </p:nvPr>
        </p:nvSpPr>
        <p:spPr bwMode="auto">
          <a:xfrm>
            <a:off x="933451" y="1473200"/>
            <a:ext cx="9404349" cy="4013200"/>
          </a:xfrm>
          <a:prstGeom prst="rect">
            <a:avLst/>
          </a:prstGeom>
          <a:noFill/>
          <a:extLst>
            <a:ext uri="{909E8E84-426E-40DD-AFC4-6F175D3DCCD1}">
              <a14:hiddenFill xmlns:a14="http://schemas.microsoft.com/office/drawing/2010/main">
                <a:solidFill>
                  <a:srgbClr val="FFFFFF"/>
                </a:solidFill>
              </a14:hiddenFill>
            </a:ext>
          </a:extLst>
        </p:spPr>
        <p:txBody>
          <a:bodyPr spcFirstLastPara="1" vert="horz" wrap="square" lIns="121920" tIns="60960" rIns="121920" bIns="60960" numCol="1" rtlCol="0" anchor="t" anchorCtr="0" compatLnSpc="1">
            <a:prstTxWarp prst="textNoShape">
              <a:avLst/>
            </a:prstTxWarp>
            <a:noAutofit/>
          </a:bodyPr>
          <a:lstStyle/>
          <a:p>
            <a:pPr marL="152396" indent="0">
              <a:buNone/>
            </a:pPr>
            <a:r>
              <a:rPr lang="en-US" dirty="0">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Hình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ảnh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phình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bóc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tách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thành</a:t>
            </a:r>
            <a:r>
              <a:rPr lang="en-US" dirty="0">
                <a:solidFill>
                  <a:schemeClr val="tx2">
                    <a:lumMod val="10000"/>
                  </a:schemeClr>
                </a:solidFill>
                <a:latin typeface="Times New Roman" panose="02020603050405020304" pitchFamily="18" charset="0"/>
                <a:cs typeface="Times New Roman" panose="02020603050405020304" pitchFamily="18" charset="0"/>
              </a:rPr>
              <a:t> ĐMCB </a:t>
            </a:r>
            <a:r>
              <a:rPr lang="en-US" dirty="0" err="1">
                <a:solidFill>
                  <a:schemeClr val="tx2">
                    <a:lumMod val="10000"/>
                  </a:schemeClr>
                </a:solidFill>
                <a:latin typeface="Times New Roman" panose="02020603050405020304" pitchFamily="18" charset="0"/>
                <a:cs typeface="Times New Roman" panose="02020603050405020304" pitchFamily="18" charset="0"/>
              </a:rPr>
              <a:t>trên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siêu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âm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và</a:t>
            </a:r>
            <a:r>
              <a:rPr lang="en-US" dirty="0">
                <a:solidFill>
                  <a:schemeClr val="tx2">
                    <a:lumMod val="10000"/>
                  </a:schemeClr>
                </a:solidFill>
                <a:latin typeface="Times New Roman" panose="02020603050405020304" pitchFamily="18" charset="0"/>
                <a:cs typeface="Times New Roman" panose="02020603050405020304" pitchFamily="18" charset="0"/>
              </a:rPr>
              <a:t> CT</a:t>
            </a:r>
          </a:p>
        </p:txBody>
      </p:sp>
      <p:sp>
        <p:nvSpPr>
          <p:cNvPr id="103" name="Google Shape;103;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27</a:t>
            </a:fld>
            <a:endParaRPr/>
          </a:p>
        </p:txBody>
      </p:sp>
      <p:grpSp>
        <p:nvGrpSpPr>
          <p:cNvPr id="104" name="Google Shape;104;p17"/>
          <p:cNvGrpSpPr/>
          <p:nvPr/>
        </p:nvGrpSpPr>
        <p:grpSpPr>
          <a:xfrm>
            <a:off x="10826184" y="301307"/>
            <a:ext cx="719395" cy="1172807"/>
            <a:chOff x="6730350" y="2315900"/>
            <a:chExt cx="257700" cy="420100"/>
          </a:xfrm>
        </p:grpSpPr>
        <p:sp>
          <p:nvSpPr>
            <p:cNvPr id="105" name="Google Shape;105;p1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6" name="Google Shape;106;p1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7" name="Google Shape;107;p1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8" name="Google Shape;108;p1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9" name="Google Shape;109;p1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 name="AutoShape 2" descr="ĐẠI CƯƠNG VỀ CHẨN ĐOÁN VÀ ĐIỀU TRỊ PHÌNH ĐỘNG MẠCH CHỦ (ĐMC) BỤNG"/>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7903" y="2560130"/>
            <a:ext cx="7002869" cy="3289436"/>
          </a:xfrm>
          <a:prstGeom prst="rect">
            <a:avLst/>
          </a:prstGeom>
        </p:spPr>
      </p:pic>
    </p:spTree>
    <p:extLst>
      <p:ext uri="{BB962C8B-B14F-4D97-AF65-F5344CB8AC3E}">
        <p14:creationId xmlns:p14="http://schemas.microsoft.com/office/powerpoint/2010/main" val="882507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933855" y="713855"/>
            <a:ext cx="9665652" cy="676716"/>
          </a:xfrm>
          <a:prstGeom prst="rect">
            <a:avLst/>
          </a:prstGeom>
        </p:spPr>
        <p:txBody>
          <a:bodyPr spcFirstLastPara="1" vert="horz" wrap="square" lIns="121900" tIns="121900" rIns="121900" bIns="121900" rtlCol="0" anchor="t" anchorCtr="0">
            <a:noAutofit/>
          </a:bodyPr>
          <a:lstStyle/>
          <a:p>
            <a:r>
              <a:rPr lang="en-US" sz="2400" dirty="0"/>
              <a:t>A. THỂ ĐIỂN HÌNH PĐMC BỤNG DƯỚI THẬN CHƯA BIẾN CHỨNG</a:t>
            </a:r>
            <a:endParaRPr sz="2400" dirty="0"/>
          </a:p>
        </p:txBody>
      </p:sp>
      <p:sp>
        <p:nvSpPr>
          <p:cNvPr id="6" name="AutoShape 6" descr="CHẨN ĐOÁN PHÌNH ĐỘNG MẠCH CHỦ BỤNG BẰNG SIÊU ÂM DOPPLER: KHI NÀO VÀ LÀM THẾ  NÀO? ThS. BS . Lê Anh Tuấ"/>
          <p:cNvSpPr>
            <a:spLocks noGrp="1" noChangeAspect="1" noChangeArrowheads="1"/>
          </p:cNvSpPr>
          <p:nvPr>
            <p:ph type="body" idx="1"/>
          </p:nvPr>
        </p:nvSpPr>
        <p:spPr bwMode="auto">
          <a:xfrm>
            <a:off x="933452" y="1473200"/>
            <a:ext cx="5155032" cy="4013200"/>
          </a:xfrm>
          <a:prstGeom prst="rect">
            <a:avLst/>
          </a:prstGeom>
          <a:noFill/>
          <a:extLst>
            <a:ext uri="{909E8E84-426E-40DD-AFC4-6F175D3DCCD1}">
              <a14:hiddenFill xmlns:a14="http://schemas.microsoft.com/office/drawing/2010/main">
                <a:solidFill>
                  <a:srgbClr val="FFFFFF"/>
                </a:solidFill>
              </a14:hiddenFill>
            </a:ext>
          </a:extLst>
        </p:spPr>
        <p:txBody>
          <a:bodyPr spcFirstLastPara="1" vert="horz" wrap="square" lIns="121920" tIns="60960" rIns="121920" bIns="60960" numCol="1" rtlCol="0" anchor="t" anchorCtr="0" compatLnSpc="1">
            <a:prstTxWarp prst="textNoShape">
              <a:avLst/>
            </a:prstTxWarp>
            <a:noAutofit/>
          </a:bodyPr>
          <a:lstStyle/>
          <a:p>
            <a:pPr marL="152396"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Hình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ảnh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túi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phình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biến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dạng</a:t>
            </a: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Hình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ảnh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túi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phình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bị</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gián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đoạn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và</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vùng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giảm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âm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kế</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cận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vị</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trí</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bị</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gián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đoạn</a:t>
            </a:r>
            <a:r>
              <a:rPr lang="en-US" dirty="0">
                <a:solidFill>
                  <a:schemeClr val="tx2">
                    <a:lumMod val="10000"/>
                  </a:schemeClr>
                </a:solidFill>
                <a:latin typeface="Times New Roman" panose="02020603050405020304" pitchFamily="18" charset="0"/>
                <a:cs typeface="Times New Roman" panose="02020603050405020304" pitchFamily="18" charset="0"/>
              </a:rPr>
              <a:t>                </a:t>
            </a:r>
          </a:p>
        </p:txBody>
      </p:sp>
      <p:sp>
        <p:nvSpPr>
          <p:cNvPr id="103" name="Google Shape;103;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28</a:t>
            </a:fld>
            <a:endParaRPr/>
          </a:p>
        </p:txBody>
      </p:sp>
      <p:grpSp>
        <p:nvGrpSpPr>
          <p:cNvPr id="104" name="Google Shape;104;p17"/>
          <p:cNvGrpSpPr/>
          <p:nvPr/>
        </p:nvGrpSpPr>
        <p:grpSpPr>
          <a:xfrm>
            <a:off x="10826184" y="301307"/>
            <a:ext cx="719395" cy="1172807"/>
            <a:chOff x="6730350" y="2315900"/>
            <a:chExt cx="257700" cy="420100"/>
          </a:xfrm>
        </p:grpSpPr>
        <p:sp>
          <p:nvSpPr>
            <p:cNvPr id="105" name="Google Shape;105;p1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6" name="Google Shape;106;p1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7" name="Google Shape;107;p1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8" name="Google Shape;108;p1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9" name="Google Shape;109;p1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 name="AutoShape 2" descr="ĐẠI CƯƠNG VỀ CHẨN ĐOÁN VÀ ĐIỀU TRỊ PHÌNH ĐỘNG MẠCH CHỦ (ĐMC) BỤNG"/>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pic>
        <p:nvPicPr>
          <p:cNvPr id="10242" name="Picture 2" descr="Ultrasound in Abdominal Aortic Aneurysm | IntechOp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8483" y="1574755"/>
            <a:ext cx="5230419" cy="382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531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933855" y="713855"/>
            <a:ext cx="9665652" cy="676716"/>
          </a:xfrm>
          <a:prstGeom prst="rect">
            <a:avLst/>
          </a:prstGeom>
        </p:spPr>
        <p:txBody>
          <a:bodyPr spcFirstLastPara="1" vert="horz" wrap="square" lIns="121900" tIns="121900" rIns="121900" bIns="121900" rtlCol="0" anchor="t" anchorCtr="0">
            <a:noAutofit/>
          </a:bodyPr>
          <a:lstStyle/>
          <a:p>
            <a:r>
              <a:rPr lang="en-US" sz="2400" dirty="0"/>
              <a:t>A. THỂ ĐIỂN HÌNH PĐMC BỤNG DƯỚI THẬN CHƯA BIẾN CHỨNG</a:t>
            </a:r>
            <a:endParaRPr sz="2400" dirty="0"/>
          </a:p>
        </p:txBody>
      </p:sp>
      <p:sp>
        <p:nvSpPr>
          <p:cNvPr id="102" name="Google Shape;102;p17"/>
          <p:cNvSpPr txBox="1">
            <a:spLocks noGrp="1"/>
          </p:cNvSpPr>
          <p:nvPr>
            <p:ph type="body" idx="1"/>
          </p:nvPr>
        </p:nvSpPr>
        <p:spPr>
          <a:xfrm>
            <a:off x="933854" y="1474112"/>
            <a:ext cx="10611724" cy="5760701"/>
          </a:xfrm>
          <a:prstGeom prst="rect">
            <a:avLst/>
          </a:prstGeom>
        </p:spPr>
        <p:txBody>
          <a:bodyPr spcFirstLastPara="1" vert="horz" wrap="square" lIns="121900" tIns="121900" rIns="121900" bIns="121900" rtlCol="0" anchor="t" anchorCtr="0">
            <a:noAutofit/>
          </a:bodyPr>
          <a:lstStyle/>
          <a:p>
            <a:pPr marL="152396" indent="0">
              <a:buNone/>
            </a:pPr>
            <a:r>
              <a:rPr lang="en-US" b="1" dirty="0">
                <a:solidFill>
                  <a:schemeClr val="tx2">
                    <a:lumMod val="10000"/>
                  </a:schemeClr>
                </a:solidFill>
                <a:latin typeface="Times New Roman" panose="02020603050405020304" pitchFamily="18" charset="0"/>
                <a:cs typeface="Times New Roman" panose="02020603050405020304" pitchFamily="18" charset="0"/>
              </a:rPr>
              <a:t>4. </a:t>
            </a:r>
            <a:r>
              <a:rPr lang="en-US" b="1" dirty="0" err="1">
                <a:solidFill>
                  <a:schemeClr val="tx2">
                    <a:lumMod val="10000"/>
                  </a:schemeClr>
                </a:solidFill>
                <a:latin typeface="Times New Roman" panose="02020603050405020304" pitchFamily="18" charset="0"/>
                <a:cs typeface="Times New Roman" panose="02020603050405020304" pitchFamily="18" charset="0"/>
              </a:rPr>
              <a:t>Cận</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lâm</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sàng</a:t>
            </a:r>
            <a:endParaRPr lang="en-US" b="1"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b="1" dirty="0">
                <a:solidFill>
                  <a:schemeClr val="tx2">
                    <a:lumMod val="10000"/>
                  </a:schemeClr>
                </a:solidFill>
                <a:latin typeface="Times New Roman" panose="02020603050405020304" pitchFamily="18" charset="0"/>
                <a:cs typeface="Times New Roman" panose="02020603050405020304" pitchFamily="18" charset="0"/>
              </a:rPr>
              <a:t>  - </a:t>
            </a:r>
            <a:r>
              <a:rPr lang="en-US" b="1" dirty="0" err="1">
                <a:solidFill>
                  <a:schemeClr val="tx2">
                    <a:lumMod val="10000"/>
                  </a:schemeClr>
                </a:solidFill>
                <a:latin typeface="Times New Roman" panose="02020603050405020304" pitchFamily="18" charset="0"/>
                <a:cs typeface="Times New Roman" panose="02020603050405020304" pitchFamily="18" charset="0"/>
              </a:rPr>
              <a:t>Xquang</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bụng</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nghiêng</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không</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sửa</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soạn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hiện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ít</a:t>
            </a:r>
            <a:r>
              <a:rPr lang="en-US" dirty="0">
                <a:solidFill>
                  <a:schemeClr val="tx2">
                    <a:lumMod val="10000"/>
                  </a:schemeClr>
                </a:solidFill>
                <a:latin typeface="Times New Roman" panose="02020603050405020304" pitchFamily="18" charset="0"/>
                <a:cs typeface="Times New Roman" panose="02020603050405020304" pitchFamily="18" charset="0"/>
              </a:rPr>
              <a:t> dung, </a:t>
            </a:r>
            <a:r>
              <a:rPr lang="en-US" dirty="0" err="1">
                <a:solidFill>
                  <a:schemeClr val="tx2">
                    <a:lumMod val="10000"/>
                  </a:schemeClr>
                </a:solidFill>
                <a:latin typeface="Times New Roman" panose="02020603050405020304" pitchFamily="18" charset="0"/>
                <a:cs typeface="Times New Roman" panose="02020603050405020304" pitchFamily="18" charset="0"/>
              </a:rPr>
              <a:t>cho</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thấy</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hình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ảnh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hóa</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vôi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của</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áo</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phình</a:t>
            </a:r>
            <a:endParaRPr lang="en-US" dirty="0">
              <a:latin typeface="Times New Roman" panose="02020603050405020304" pitchFamily="18" charset="0"/>
              <a:cs typeface="Times New Roman" panose="02020603050405020304" pitchFamily="18" charset="0"/>
            </a:endParaRPr>
          </a:p>
        </p:txBody>
      </p:sp>
      <p:sp>
        <p:nvSpPr>
          <p:cNvPr id="103" name="Google Shape;103;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29</a:t>
            </a:fld>
            <a:endParaRPr/>
          </a:p>
        </p:txBody>
      </p:sp>
      <p:grpSp>
        <p:nvGrpSpPr>
          <p:cNvPr id="104" name="Google Shape;104;p17"/>
          <p:cNvGrpSpPr/>
          <p:nvPr/>
        </p:nvGrpSpPr>
        <p:grpSpPr>
          <a:xfrm>
            <a:off x="10826184" y="301307"/>
            <a:ext cx="719395" cy="1172807"/>
            <a:chOff x="6730350" y="2315900"/>
            <a:chExt cx="257700" cy="420100"/>
          </a:xfrm>
        </p:grpSpPr>
        <p:sp>
          <p:nvSpPr>
            <p:cNvPr id="105" name="Google Shape;105;p1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6" name="Google Shape;106;p1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7" name="Google Shape;107;p1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8" name="Google Shape;108;p1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9" name="Google Shape;109;p1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 name="AutoShape 2" descr="ĐẠI CƯƠNG VỀ CHẨN ĐOÁN VÀ ĐIỀU TRỊ PHÌNH ĐỘNG MẠCH CHỦ (ĐMC) BỤNG"/>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758831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8CDD927-A29C-4E94-9140-140D46694BE4}"/>
              </a:ext>
            </a:extLst>
          </p:cNvPr>
          <p:cNvSpPr>
            <a:spLocks noGrp="1"/>
          </p:cNvSpPr>
          <p:nvPr>
            <p:ph type="title"/>
          </p:nvPr>
        </p:nvSpPr>
        <p:spPr/>
        <p:txBody>
          <a:bodyPr/>
          <a:lstStyle/>
          <a:p>
            <a:r>
              <a:rPr lang="en-US"/>
              <a:t>S</a:t>
            </a:r>
            <a:r>
              <a:rPr lang="vi-VN"/>
              <a:t>Ơ</a:t>
            </a:r>
            <a:r>
              <a:rPr lang="en-US"/>
              <a:t> L</a:t>
            </a:r>
            <a:r>
              <a:rPr lang="vi-VN"/>
              <a:t>ƯỢC VỀ ĐMC BỤNG</a:t>
            </a:r>
          </a:p>
        </p:txBody>
      </p:sp>
      <p:sp>
        <p:nvSpPr>
          <p:cNvPr id="3" name="Chỗ dành sẵn cho Nội dung 2">
            <a:extLst>
              <a:ext uri="{FF2B5EF4-FFF2-40B4-BE49-F238E27FC236}">
                <a16:creationId xmlns:a16="http://schemas.microsoft.com/office/drawing/2014/main" id="{A28296F6-5F44-4C17-8085-31B308E0483F}"/>
              </a:ext>
            </a:extLst>
          </p:cNvPr>
          <p:cNvSpPr>
            <a:spLocks noGrp="1"/>
          </p:cNvSpPr>
          <p:nvPr>
            <p:ph idx="1"/>
          </p:nvPr>
        </p:nvSpPr>
        <p:spPr/>
        <p:txBody>
          <a:bodyPr>
            <a:normAutofit/>
          </a:bodyPr>
          <a:lstStyle/>
          <a:p>
            <a:r>
              <a:rPr lang="en-US"/>
              <a:t>Bắt đầu từ lỗ ĐMC ở cơ hoành đi đến mức đốt sống L4 thì tận hết bằng cách tách ra thành 2 ĐM chậu chung và 1 ĐM cùng giữa</a:t>
            </a:r>
          </a:p>
          <a:p>
            <a:r>
              <a:rPr lang="en-US"/>
              <a:t>Phân nhánh: 4 nhóm:</a:t>
            </a:r>
          </a:p>
          <a:p>
            <a:pPr marL="0" indent="0">
              <a:buNone/>
            </a:pPr>
            <a:r>
              <a:rPr lang="en-US"/>
              <a:t>+ Nhán bụng: ĐM thân tạng, ĐM mạch treo tràng trên, ĐM mạc treo tràng d</a:t>
            </a:r>
            <a:r>
              <a:rPr lang="vi-VN"/>
              <a:t>ưới</a:t>
            </a:r>
          </a:p>
          <a:p>
            <a:pPr marL="0" indent="0">
              <a:buNone/>
            </a:pPr>
            <a:r>
              <a:rPr lang="vi-VN"/>
              <a:t>+ Nhánh lưng: các ĐM thắt lưng</a:t>
            </a:r>
          </a:p>
          <a:p>
            <a:pPr marL="0" indent="0">
              <a:buNone/>
            </a:pPr>
            <a:r>
              <a:rPr lang="vi-VN"/>
              <a:t>+ Nhánh bên: ĐM hoành dưới, ĐM thượng thận giữa, ĐM thận, ĐM tinh hoàn ở nam hoặc ĐM buồng trứng ở nữ</a:t>
            </a:r>
          </a:p>
          <a:p>
            <a:pPr marL="0" indent="0">
              <a:buNone/>
            </a:pPr>
            <a:r>
              <a:rPr lang="vi-VN"/>
              <a:t>+ Nhánh tận: ĐM chậu chung, ĐM cùng giữa</a:t>
            </a:r>
          </a:p>
        </p:txBody>
      </p:sp>
    </p:spTree>
    <p:extLst>
      <p:ext uri="{BB962C8B-B14F-4D97-AF65-F5344CB8AC3E}">
        <p14:creationId xmlns:p14="http://schemas.microsoft.com/office/powerpoint/2010/main" val="832478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933855" y="713855"/>
            <a:ext cx="9665652" cy="676716"/>
          </a:xfrm>
          <a:prstGeom prst="rect">
            <a:avLst/>
          </a:prstGeom>
        </p:spPr>
        <p:txBody>
          <a:bodyPr spcFirstLastPara="1" vert="horz" wrap="square" lIns="121900" tIns="121900" rIns="121900" bIns="121900" rtlCol="0" anchor="t" anchorCtr="0">
            <a:noAutofit/>
          </a:bodyPr>
          <a:lstStyle/>
          <a:p>
            <a:r>
              <a:rPr lang="en-US" sz="2400" dirty="0"/>
              <a:t>A. THỂ ĐIỂN HÌNH PĐMC BỤNG DƯỚI THẬN CHƯA BIẾN CHỨNG</a:t>
            </a:r>
            <a:endParaRPr sz="2400" dirty="0"/>
          </a:p>
        </p:txBody>
      </p:sp>
      <p:sp>
        <p:nvSpPr>
          <p:cNvPr id="102" name="Google Shape;102;p17"/>
          <p:cNvSpPr txBox="1">
            <a:spLocks noGrp="1"/>
          </p:cNvSpPr>
          <p:nvPr>
            <p:ph type="body" idx="1"/>
          </p:nvPr>
        </p:nvSpPr>
        <p:spPr>
          <a:xfrm>
            <a:off x="933854" y="1474112"/>
            <a:ext cx="10611724" cy="5760701"/>
          </a:xfrm>
          <a:prstGeom prst="rect">
            <a:avLst/>
          </a:prstGeom>
        </p:spPr>
        <p:txBody>
          <a:bodyPr spcFirstLastPara="1" vert="horz" wrap="square" lIns="121900" tIns="121900" rIns="121900" bIns="121900" rtlCol="0" anchor="t" anchorCtr="0">
            <a:noAutofit/>
          </a:bodyPr>
          <a:lstStyle/>
          <a:p>
            <a:pPr marL="152396" indent="0">
              <a:buNone/>
            </a:pPr>
            <a:r>
              <a:rPr lang="en-US" b="1" dirty="0">
                <a:solidFill>
                  <a:schemeClr val="tx2">
                    <a:lumMod val="10000"/>
                  </a:schemeClr>
                </a:solidFill>
                <a:latin typeface="Times New Roman" panose="02020603050405020304" pitchFamily="18" charset="0"/>
                <a:cs typeface="Times New Roman" panose="02020603050405020304" pitchFamily="18" charset="0"/>
              </a:rPr>
              <a:t>4. </a:t>
            </a:r>
            <a:r>
              <a:rPr lang="en-US" b="1" dirty="0" err="1">
                <a:solidFill>
                  <a:schemeClr val="tx2">
                    <a:lumMod val="10000"/>
                  </a:schemeClr>
                </a:solidFill>
                <a:latin typeface="Times New Roman" panose="02020603050405020304" pitchFamily="18" charset="0"/>
                <a:cs typeface="Times New Roman" panose="02020603050405020304" pitchFamily="18" charset="0"/>
              </a:rPr>
              <a:t>Cận</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lâm</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sàng</a:t>
            </a:r>
            <a:endParaRPr lang="en-US" b="1"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b="1" dirty="0">
                <a:solidFill>
                  <a:schemeClr val="tx2">
                    <a:lumMod val="10000"/>
                  </a:schemeClr>
                </a:solidFill>
                <a:latin typeface="Times New Roman" panose="02020603050405020304" pitchFamily="18" charset="0"/>
                <a:cs typeface="Times New Roman" panose="02020603050405020304" pitchFamily="18" charset="0"/>
              </a:rPr>
              <a:t>  - CT scan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Đặc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biệt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là</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chụp</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cắt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lớp</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đa</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dãy</a:t>
            </a:r>
            <a:r>
              <a:rPr lang="en-US" dirty="0">
                <a:solidFill>
                  <a:schemeClr val="tx2">
                    <a:lumMod val="10000"/>
                  </a:schemeClr>
                </a:solidFill>
                <a:latin typeface="Times New Roman" panose="02020603050405020304" pitchFamily="18" charset="0"/>
                <a:cs typeface="Times New Roman" panose="02020603050405020304" pitchFamily="18" charset="0"/>
              </a:rPr>
              <a:t> (MSCT)</a:t>
            </a:r>
            <a:r>
              <a:rPr lang="en-US" dirty="0" err="1">
                <a:solidFill>
                  <a:schemeClr val="tx2">
                    <a:lumMod val="10000"/>
                  </a:schemeClr>
                </a:solidFill>
                <a:latin typeface="Times New Roman" panose="02020603050405020304" pitchFamily="18" charset="0"/>
                <a:cs typeface="Times New Roman" panose="02020603050405020304" pitchFamily="18" charset="0"/>
              </a:rPr>
              <a:t>là</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tiêu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chuẩn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vàng</a:t>
            </a:r>
            <a:r>
              <a:rPr lang="en-US" dirty="0">
                <a:solidFill>
                  <a:schemeClr val="tx2">
                    <a:lumMod val="10000"/>
                  </a:schemeClr>
                </a:solidFill>
                <a:latin typeface="Times New Roman" panose="02020603050405020304" pitchFamily="18" charset="0"/>
                <a:cs typeface="Times New Roman" panose="02020603050405020304" pitchFamily="18" charset="0"/>
              </a:rPr>
              <a:t>. Cho </a:t>
            </a:r>
            <a:r>
              <a:rPr lang="en-US" dirty="0" err="1">
                <a:solidFill>
                  <a:schemeClr val="tx2">
                    <a:lumMod val="10000"/>
                  </a:schemeClr>
                </a:solidFill>
                <a:latin typeface="Times New Roman" panose="02020603050405020304" pitchFamily="18" charset="0"/>
                <a:cs typeface="Times New Roman" panose="02020603050405020304" pitchFamily="18" charset="0"/>
              </a:rPr>
              <a:t>biết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độ</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lớn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hai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đường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kính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của</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phình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tương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quan</a:t>
            </a: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 PĐMC </a:t>
            </a:r>
            <a:r>
              <a:rPr lang="en-US" dirty="0" err="1">
                <a:solidFill>
                  <a:schemeClr val="tx2">
                    <a:lumMod val="10000"/>
                  </a:schemeClr>
                </a:solidFill>
                <a:latin typeface="Times New Roman" panose="02020603050405020304" pitchFamily="18" charset="0"/>
                <a:cs typeface="Times New Roman" panose="02020603050405020304" pitchFamily="18" charset="0"/>
              </a:rPr>
              <a:t>và</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cơ</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quan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phụ</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cận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có</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thể</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thấy</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rõ</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khẽ</a:t>
            </a: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nứt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dù</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nhỏ</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bơm</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cản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quang</a:t>
            </a:r>
            <a:r>
              <a:rPr lang="en-US" dirty="0">
                <a:solidFill>
                  <a:schemeClr val="tx2">
                    <a:lumMod val="10000"/>
                  </a:schemeClr>
                </a:solidFill>
                <a:latin typeface="Times New Roman" panose="02020603050405020304" pitchFamily="18" charset="0"/>
                <a:cs typeface="Times New Roman" panose="02020603050405020304" pitchFamily="18" charset="0"/>
              </a:rPr>
              <a:t>.</a:t>
            </a:r>
          </a:p>
          <a:p>
            <a:pPr marL="152396" indent="0">
              <a:buNone/>
            </a:pPr>
            <a:endParaRPr lang="en-US" dirty="0">
              <a:latin typeface="Times New Roman" panose="02020603050405020304" pitchFamily="18" charset="0"/>
              <a:cs typeface="Times New Roman" panose="02020603050405020304" pitchFamily="18" charset="0"/>
            </a:endParaRPr>
          </a:p>
        </p:txBody>
      </p:sp>
      <p:sp>
        <p:nvSpPr>
          <p:cNvPr id="103" name="Google Shape;103;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30</a:t>
            </a:fld>
            <a:endParaRPr/>
          </a:p>
        </p:txBody>
      </p:sp>
      <p:grpSp>
        <p:nvGrpSpPr>
          <p:cNvPr id="104" name="Google Shape;104;p17"/>
          <p:cNvGrpSpPr/>
          <p:nvPr/>
        </p:nvGrpSpPr>
        <p:grpSpPr>
          <a:xfrm>
            <a:off x="10826184" y="301307"/>
            <a:ext cx="719395" cy="1172807"/>
            <a:chOff x="6730350" y="2315900"/>
            <a:chExt cx="257700" cy="420100"/>
          </a:xfrm>
        </p:grpSpPr>
        <p:sp>
          <p:nvSpPr>
            <p:cNvPr id="105" name="Google Shape;105;p1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6" name="Google Shape;106;p1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7" name="Google Shape;107;p1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8" name="Google Shape;108;p1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9" name="Google Shape;109;p1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 name="AutoShape 2" descr="ĐẠI CƯƠNG VỀ CHẨN ĐOÁN VÀ ĐIỀU TRỊ PHÌNH ĐỘNG MẠCH CHỦ (ĐMC) BỤNG"/>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2698" y="2607014"/>
            <a:ext cx="4166204" cy="3352540"/>
          </a:xfrm>
          <a:prstGeom prst="rect">
            <a:avLst/>
          </a:prstGeom>
        </p:spPr>
      </p:pic>
    </p:spTree>
    <p:extLst>
      <p:ext uri="{BB962C8B-B14F-4D97-AF65-F5344CB8AC3E}">
        <p14:creationId xmlns:p14="http://schemas.microsoft.com/office/powerpoint/2010/main" val="1241088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933855" y="713855"/>
            <a:ext cx="9665652" cy="676716"/>
          </a:xfrm>
          <a:prstGeom prst="rect">
            <a:avLst/>
          </a:prstGeom>
        </p:spPr>
        <p:txBody>
          <a:bodyPr spcFirstLastPara="1" vert="horz" wrap="square" lIns="121900" tIns="121900" rIns="121900" bIns="121900" rtlCol="0" anchor="t" anchorCtr="0">
            <a:noAutofit/>
          </a:bodyPr>
          <a:lstStyle/>
          <a:p>
            <a:r>
              <a:rPr lang="en-US" sz="2400" dirty="0"/>
              <a:t>A. THỂ ĐIỂN HÌNH PĐMC BỤNG DƯỚI THẬN CHƯA BIẾN CHỨNG</a:t>
            </a:r>
            <a:endParaRPr sz="2400" dirty="0"/>
          </a:p>
        </p:txBody>
      </p:sp>
      <p:sp>
        <p:nvSpPr>
          <p:cNvPr id="102" name="Google Shape;102;p17"/>
          <p:cNvSpPr txBox="1">
            <a:spLocks noGrp="1"/>
          </p:cNvSpPr>
          <p:nvPr>
            <p:ph type="body" idx="1"/>
          </p:nvPr>
        </p:nvSpPr>
        <p:spPr>
          <a:xfrm>
            <a:off x="933854" y="1474112"/>
            <a:ext cx="5930970" cy="5760701"/>
          </a:xfrm>
          <a:prstGeom prst="rect">
            <a:avLst/>
          </a:prstGeom>
        </p:spPr>
        <p:txBody>
          <a:bodyPr spcFirstLastPara="1" vert="horz" wrap="square" lIns="121900" tIns="121900" rIns="121900" bIns="121900" rtlCol="0" anchor="t" anchorCtr="0">
            <a:noAutofit/>
          </a:bodyPr>
          <a:lstStyle/>
          <a:p>
            <a:pPr marL="152396" indent="0">
              <a:buNone/>
            </a:pPr>
            <a:r>
              <a:rPr lang="en-US" b="1" dirty="0">
                <a:solidFill>
                  <a:schemeClr val="tx2">
                    <a:lumMod val="10000"/>
                  </a:schemeClr>
                </a:solidFill>
                <a:latin typeface="Times New Roman" panose="02020603050405020304" pitchFamily="18" charset="0"/>
                <a:cs typeface="Times New Roman" panose="02020603050405020304" pitchFamily="18" charset="0"/>
              </a:rPr>
              <a:t>4. </a:t>
            </a:r>
            <a:r>
              <a:rPr lang="en-US" b="1" dirty="0" err="1">
                <a:solidFill>
                  <a:schemeClr val="tx2">
                    <a:lumMod val="10000"/>
                  </a:schemeClr>
                </a:solidFill>
                <a:latin typeface="Times New Roman" panose="02020603050405020304" pitchFamily="18" charset="0"/>
                <a:cs typeface="Times New Roman" panose="02020603050405020304" pitchFamily="18" charset="0"/>
              </a:rPr>
              <a:t>Cận</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lâm</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sàng</a:t>
            </a:r>
            <a:endParaRPr lang="en-US" b="1"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Xquang</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động</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mạch</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kỹ</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thuật</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số</a:t>
            </a:r>
            <a:r>
              <a:rPr lang="en-US" b="1" dirty="0">
                <a:solidFill>
                  <a:schemeClr val="tx2">
                    <a:lumMod val="10000"/>
                  </a:schemeClr>
                </a:solidFill>
                <a:latin typeface="Times New Roman" panose="02020603050405020304" pitchFamily="18" charset="0"/>
                <a:cs typeface="Times New Roman" panose="02020603050405020304" pitchFamily="18" charset="0"/>
              </a:rPr>
              <a:t> (DSA) </a:t>
            </a:r>
          </a:p>
          <a:p>
            <a:pPr marL="152396" indent="0">
              <a:buNone/>
            </a:pPr>
            <a:r>
              <a:rPr lang="en-US" b="1" dirty="0">
                <a:solidFill>
                  <a:schemeClr val="tx2">
                    <a:lumMod val="10000"/>
                  </a:schemeClr>
                </a:solidFill>
                <a:latin typeface="Times New Roman" panose="02020603050405020304" pitchFamily="18" charset="0"/>
                <a:cs typeface="Times New Roman" panose="02020603050405020304" pitchFamily="18" charset="0"/>
              </a:rPr>
              <a:t> - </a:t>
            </a:r>
            <a:r>
              <a:rPr lang="en-US" dirty="0">
                <a:solidFill>
                  <a:schemeClr val="tx2">
                    <a:lumMod val="10000"/>
                  </a:schemeClr>
                </a:solidFill>
                <a:latin typeface="Times New Roman" panose="02020603050405020304" pitchFamily="18" charset="0"/>
                <a:cs typeface="Times New Roman" panose="02020603050405020304" pitchFamily="18" charset="0"/>
              </a:rPr>
              <a:t>Cho </a:t>
            </a:r>
            <a:r>
              <a:rPr lang="en-US" dirty="0" err="1">
                <a:solidFill>
                  <a:schemeClr val="tx2">
                    <a:lumMod val="10000"/>
                  </a:schemeClr>
                </a:solidFill>
                <a:latin typeface="Times New Roman" panose="02020603050405020304" pitchFamily="18" charset="0"/>
                <a:cs typeface="Times New Roman" panose="02020603050405020304" pitchFamily="18" charset="0"/>
              </a:rPr>
              <a:t>thấy</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vị</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trí</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túi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phình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cùng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tính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chất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các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mạch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nhánh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thân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tạng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mạc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treo</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thận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đồng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thời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đánh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giá</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động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mạch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hạ</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nguồn</a:t>
            </a: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endParaRPr lang="en-US" dirty="0">
              <a:latin typeface="Times New Roman" panose="02020603050405020304" pitchFamily="18" charset="0"/>
              <a:cs typeface="Times New Roman" panose="02020603050405020304" pitchFamily="18" charset="0"/>
            </a:endParaRPr>
          </a:p>
        </p:txBody>
      </p:sp>
      <p:sp>
        <p:nvSpPr>
          <p:cNvPr id="103" name="Google Shape;103;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31</a:t>
            </a:fld>
            <a:endParaRPr/>
          </a:p>
        </p:txBody>
      </p:sp>
      <p:grpSp>
        <p:nvGrpSpPr>
          <p:cNvPr id="104" name="Google Shape;104;p17"/>
          <p:cNvGrpSpPr/>
          <p:nvPr/>
        </p:nvGrpSpPr>
        <p:grpSpPr>
          <a:xfrm>
            <a:off x="10826184" y="301307"/>
            <a:ext cx="719395" cy="1172807"/>
            <a:chOff x="6730350" y="2315900"/>
            <a:chExt cx="257700" cy="420100"/>
          </a:xfrm>
        </p:grpSpPr>
        <p:sp>
          <p:nvSpPr>
            <p:cNvPr id="105" name="Google Shape;105;p1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6" name="Google Shape;106;p1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7" name="Google Shape;107;p1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8" name="Google Shape;108;p1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9" name="Google Shape;109;p1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 name="AutoShape 2" descr="ĐẠI CƯƠNG VỀ CHẨN ĐOÁN VÀ ĐIỀU TRỊ PHÌNH ĐỘNG MẠCH CHỦ (ĐMC) BỤNG"/>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pic>
        <p:nvPicPr>
          <p:cNvPr id="7170" name="Picture 2" descr="DSA images showing non-atherosclerotic abdominal aorta and magistral...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1085" y="1702477"/>
            <a:ext cx="3931587" cy="4329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792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933855" y="713855"/>
            <a:ext cx="9665652" cy="676716"/>
          </a:xfrm>
          <a:prstGeom prst="rect">
            <a:avLst/>
          </a:prstGeom>
        </p:spPr>
        <p:txBody>
          <a:bodyPr spcFirstLastPara="1" vert="horz" wrap="square" lIns="121900" tIns="121900" rIns="121900" bIns="121900" rtlCol="0" anchor="t" anchorCtr="0">
            <a:noAutofit/>
          </a:bodyPr>
          <a:lstStyle/>
          <a:p>
            <a:r>
              <a:rPr lang="en-US" sz="2400" dirty="0"/>
              <a:t>A. THỂ ĐIỂN HÌNH PĐMC BỤNG DƯỚI THẬN CHƯA BIẾN CHỨNG</a:t>
            </a:r>
            <a:endParaRPr sz="2400" dirty="0"/>
          </a:p>
        </p:txBody>
      </p:sp>
      <p:sp>
        <p:nvSpPr>
          <p:cNvPr id="102" name="Google Shape;102;p17"/>
          <p:cNvSpPr txBox="1">
            <a:spLocks noGrp="1"/>
          </p:cNvSpPr>
          <p:nvPr>
            <p:ph type="body" idx="1"/>
          </p:nvPr>
        </p:nvSpPr>
        <p:spPr>
          <a:xfrm>
            <a:off x="933854" y="1474112"/>
            <a:ext cx="10611724" cy="5760701"/>
          </a:xfrm>
          <a:prstGeom prst="rect">
            <a:avLst/>
          </a:prstGeom>
        </p:spPr>
        <p:txBody>
          <a:bodyPr spcFirstLastPara="1" vert="horz" wrap="square" lIns="121900" tIns="121900" rIns="121900" bIns="121900" rtlCol="0" anchor="t" anchorCtr="0">
            <a:noAutofit/>
          </a:bodyPr>
          <a:lstStyle/>
          <a:p>
            <a:pPr marL="152396" indent="0">
              <a:buNone/>
            </a:pPr>
            <a:r>
              <a:rPr lang="en-US" b="1" dirty="0">
                <a:solidFill>
                  <a:schemeClr val="tx2">
                    <a:lumMod val="10000"/>
                  </a:schemeClr>
                </a:solidFill>
                <a:latin typeface="Times New Roman" panose="02020603050405020304" pitchFamily="18" charset="0"/>
                <a:cs typeface="Times New Roman" panose="02020603050405020304" pitchFamily="18" charset="0"/>
              </a:rPr>
              <a:t>4. </a:t>
            </a:r>
            <a:r>
              <a:rPr lang="en-US" b="1" dirty="0" err="1">
                <a:solidFill>
                  <a:schemeClr val="tx2">
                    <a:lumMod val="10000"/>
                  </a:schemeClr>
                </a:solidFill>
                <a:latin typeface="Times New Roman" panose="02020603050405020304" pitchFamily="18" charset="0"/>
                <a:cs typeface="Times New Roman" panose="02020603050405020304" pitchFamily="18" charset="0"/>
              </a:rPr>
              <a:t>Cận</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lâm</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sàng</a:t>
            </a:r>
            <a:endParaRPr lang="en-US" b="1" dirty="0">
              <a:solidFill>
                <a:schemeClr val="tx2">
                  <a:lumMod val="10000"/>
                </a:schemeClr>
              </a:solidFill>
              <a:latin typeface="Times New Roman" panose="02020603050405020304" pitchFamily="18" charset="0"/>
              <a:cs typeface="Times New Roman" panose="02020603050405020304" pitchFamily="18" charset="0"/>
            </a:endParaRPr>
          </a:p>
          <a:p>
            <a:pPr marL="152396" indent="0">
              <a:buNone/>
            </a:pPr>
            <a:r>
              <a:rPr lang="en-US" b="1" dirty="0">
                <a:solidFill>
                  <a:schemeClr val="tx2">
                    <a:lumMod val="10000"/>
                  </a:schemeClr>
                </a:solidFill>
                <a:latin typeface="Times New Roman" panose="02020603050405020304" pitchFamily="18" charset="0"/>
                <a:cs typeface="Times New Roman" panose="02020603050405020304" pitchFamily="18" charset="0"/>
              </a:rPr>
              <a:t>  - </a:t>
            </a:r>
            <a:r>
              <a:rPr lang="en-US" b="1" dirty="0" err="1">
                <a:solidFill>
                  <a:schemeClr val="tx2">
                    <a:lumMod val="10000"/>
                  </a:schemeClr>
                </a:solidFill>
                <a:latin typeface="Times New Roman" panose="02020603050405020304" pitchFamily="18" charset="0"/>
                <a:cs typeface="Times New Roman" panose="02020603050405020304" pitchFamily="18" charset="0"/>
              </a:rPr>
              <a:t>Đo</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ecg</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Xác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định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tổn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thương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mạch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vành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trước</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khi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phẫu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thuật</a:t>
            </a:r>
            <a:r>
              <a:rPr lang="en-US" dirty="0">
                <a:solidFill>
                  <a:schemeClr val="tx2">
                    <a:lumMod val="10000"/>
                  </a:schemeClr>
                </a:solidFill>
                <a:latin typeface="Times New Roman" panose="02020603050405020304" pitchFamily="18" charset="0"/>
                <a:cs typeface="Times New Roman" panose="02020603050405020304" pitchFamily="18" charset="0"/>
              </a:rPr>
              <a:t> PĐMCB</a:t>
            </a:r>
          </a:p>
          <a:p>
            <a:pPr marL="152396" indent="0">
              <a:buNone/>
            </a:pPr>
            <a:r>
              <a:rPr lang="en-US" b="1" dirty="0">
                <a:solidFill>
                  <a:schemeClr val="tx2">
                    <a:lumMod val="10000"/>
                  </a:schemeClr>
                </a:solidFill>
                <a:latin typeface="Times New Roman" panose="02020603050405020304" pitchFamily="18" charset="0"/>
                <a:cs typeface="Times New Roman" panose="02020603050405020304" pitchFamily="18" charset="0"/>
              </a:rPr>
              <a:t>  - </a:t>
            </a:r>
            <a:r>
              <a:rPr lang="en-US" b="1" dirty="0" err="1">
                <a:solidFill>
                  <a:schemeClr val="tx2">
                    <a:lumMod val="10000"/>
                  </a:schemeClr>
                </a:solidFill>
                <a:latin typeface="Times New Roman" panose="02020603050405020304" pitchFamily="18" charset="0"/>
                <a:cs typeface="Times New Roman" panose="02020603050405020304" pitchFamily="18" charset="0"/>
              </a:rPr>
              <a:t>Xquang</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ngực</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b="1" dirty="0" err="1">
                <a:solidFill>
                  <a:schemeClr val="tx2">
                    <a:lumMod val="10000"/>
                  </a:schemeClr>
                </a:solidFill>
                <a:latin typeface="Times New Roman" panose="02020603050405020304" pitchFamily="18" charset="0"/>
                <a:cs typeface="Times New Roman" panose="02020603050405020304" pitchFamily="18" charset="0"/>
              </a:rPr>
              <a:t>thẳng</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Rất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quan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trọng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đánh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giá</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tình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trạng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hô</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hấp</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vì</a:t>
            </a:r>
            <a:r>
              <a:rPr lang="en-US" dirty="0">
                <a:solidFill>
                  <a:schemeClr val="tx2">
                    <a:lumMod val="10000"/>
                  </a:schemeClr>
                </a:solidFill>
                <a:latin typeface="Times New Roman" panose="02020603050405020304" pitchFamily="18" charset="0"/>
                <a:cs typeface="Times New Roman" panose="02020603050405020304" pitchFamily="18" charset="0"/>
              </a:rPr>
              <a:t> PĐMCB </a:t>
            </a:r>
            <a:r>
              <a:rPr lang="en-US" dirty="0" err="1">
                <a:solidFill>
                  <a:schemeClr val="tx2">
                    <a:lumMod val="10000"/>
                  </a:schemeClr>
                </a:solidFill>
                <a:latin typeface="Times New Roman" panose="02020603050405020304" pitchFamily="18" charset="0"/>
                <a:cs typeface="Times New Roman" panose="02020603050405020304" pitchFamily="18" charset="0"/>
              </a:rPr>
              <a:t>có</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xơ</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vữa</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là</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bệnh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lý</a:t>
            </a:r>
            <a:r>
              <a:rPr lang="en-US" dirty="0">
                <a:solidFill>
                  <a:schemeClr val="tx2">
                    <a:lumMod val="10000"/>
                  </a:schemeClr>
                </a:solidFill>
                <a:latin typeface="Times New Roman" panose="02020603050405020304" pitchFamily="18" charset="0"/>
                <a:cs typeface="Times New Roman" panose="02020603050405020304" pitchFamily="18" charset="0"/>
              </a:rPr>
              <a:t> ở </a:t>
            </a:r>
            <a:r>
              <a:rPr lang="en-US" dirty="0" err="1">
                <a:solidFill>
                  <a:schemeClr val="tx2">
                    <a:lumMod val="10000"/>
                  </a:schemeClr>
                </a:solidFill>
                <a:latin typeface="Times New Roman" panose="02020603050405020304" pitchFamily="18" charset="0"/>
                <a:cs typeface="Times New Roman" panose="02020603050405020304" pitchFamily="18" charset="0"/>
              </a:rPr>
              <a:t>người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lớn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tuổi</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hô</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hấp</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ảnh</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hưởng</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nhiều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đến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kết</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quả</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phẫu</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thuật</a:t>
            </a:r>
            <a:r>
              <a:rPr lang="en-US" dirty="0">
                <a:solidFill>
                  <a:schemeClr val="tx2">
                    <a:lumMod val="10000"/>
                  </a:schemeClr>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03" name="Google Shape;103;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32</a:t>
            </a:fld>
            <a:endParaRPr/>
          </a:p>
        </p:txBody>
      </p:sp>
      <p:grpSp>
        <p:nvGrpSpPr>
          <p:cNvPr id="104" name="Google Shape;104;p17"/>
          <p:cNvGrpSpPr/>
          <p:nvPr/>
        </p:nvGrpSpPr>
        <p:grpSpPr>
          <a:xfrm>
            <a:off x="10826184" y="301307"/>
            <a:ext cx="719395" cy="1172807"/>
            <a:chOff x="6730350" y="2315900"/>
            <a:chExt cx="257700" cy="420100"/>
          </a:xfrm>
        </p:grpSpPr>
        <p:sp>
          <p:nvSpPr>
            <p:cNvPr id="105" name="Google Shape;105;p1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6" name="Google Shape;106;p1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7" name="Google Shape;107;p1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8" name="Google Shape;108;p1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9" name="Google Shape;109;p1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 name="AutoShape 2" descr="ĐẠI CƯƠNG VỀ CHẨN ĐOÁN VÀ ĐIỀU TRỊ PHÌNH ĐỘNG MẠCH CHỦ (ĐMC) BỤNG"/>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3101417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933855" y="713855"/>
            <a:ext cx="9665652" cy="676716"/>
          </a:xfrm>
          <a:prstGeom prst="rect">
            <a:avLst/>
          </a:prstGeom>
        </p:spPr>
        <p:txBody>
          <a:bodyPr spcFirstLastPara="1" vert="horz" wrap="square" lIns="121900" tIns="121900" rIns="121900" bIns="121900" rtlCol="0" anchor="t" anchorCtr="0">
            <a:noAutofit/>
          </a:bodyPr>
          <a:lstStyle/>
          <a:p>
            <a:r>
              <a:rPr lang="en-US" sz="2400" dirty="0"/>
              <a:t>A. CÁC THỂ LÂM SÀNG KHÁC</a:t>
            </a:r>
            <a:endParaRPr sz="2400" dirty="0"/>
          </a:p>
        </p:txBody>
      </p:sp>
      <p:sp>
        <p:nvSpPr>
          <p:cNvPr id="102" name="Google Shape;102;p17"/>
          <p:cNvSpPr txBox="1">
            <a:spLocks noGrp="1"/>
          </p:cNvSpPr>
          <p:nvPr>
            <p:ph type="body" idx="1"/>
          </p:nvPr>
        </p:nvSpPr>
        <p:spPr>
          <a:xfrm>
            <a:off x="933854" y="1474112"/>
            <a:ext cx="10611724" cy="5760701"/>
          </a:xfrm>
          <a:prstGeom prst="rect">
            <a:avLst/>
          </a:prstGeom>
        </p:spPr>
        <p:txBody>
          <a:bodyPr spcFirstLastPara="1" vert="horz" wrap="square" lIns="121900" tIns="121900" rIns="121900" bIns="121900" rtlCol="0" anchor="t" anchorCtr="0">
            <a:noAutofit/>
          </a:bodyPr>
          <a:lstStyle/>
          <a:p>
            <a:pPr marL="152396" indent="0">
              <a:buNone/>
            </a:pPr>
            <a:endParaRPr lang="en-US" dirty="0">
              <a:latin typeface="Times New Roman" panose="02020603050405020304" pitchFamily="18" charset="0"/>
              <a:cs typeface="Times New Roman" panose="02020603050405020304" pitchFamily="18" charset="0"/>
            </a:endParaRPr>
          </a:p>
        </p:txBody>
      </p:sp>
      <p:sp>
        <p:nvSpPr>
          <p:cNvPr id="103" name="Google Shape;103;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33</a:t>
            </a:fld>
            <a:endParaRPr/>
          </a:p>
        </p:txBody>
      </p:sp>
      <p:grpSp>
        <p:nvGrpSpPr>
          <p:cNvPr id="104" name="Google Shape;104;p17"/>
          <p:cNvGrpSpPr/>
          <p:nvPr/>
        </p:nvGrpSpPr>
        <p:grpSpPr>
          <a:xfrm>
            <a:off x="10826184" y="301307"/>
            <a:ext cx="719395" cy="1172807"/>
            <a:chOff x="6730350" y="2315900"/>
            <a:chExt cx="257700" cy="420100"/>
          </a:xfrm>
        </p:grpSpPr>
        <p:sp>
          <p:nvSpPr>
            <p:cNvPr id="105" name="Google Shape;105;p1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6" name="Google Shape;106;p1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7" name="Google Shape;107;p1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8" name="Google Shape;108;p1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9" name="Google Shape;109;p1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 name="AutoShape 2" descr="ĐẠI CƯƠNG VỀ CHẨN ĐOÁN VÀ ĐIỀU TRỊ PHÌNH ĐỘNG MẠCH CHỦ (ĐMC) BỤNG"/>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aphicFrame>
        <p:nvGraphicFramePr>
          <p:cNvPr id="4" name="Table 3"/>
          <p:cNvGraphicFramePr>
            <a:graphicFrameLocks noGrp="1"/>
          </p:cNvGraphicFramePr>
          <p:nvPr>
            <p:extLst>
              <p:ext uri="{D42A27DB-BD31-4B8C-83A1-F6EECF244321}">
                <p14:modId xmlns:p14="http://schemas.microsoft.com/office/powerpoint/2010/main" val="3587099057"/>
              </p:ext>
            </p:extLst>
          </p:nvPr>
        </p:nvGraphicFramePr>
        <p:xfrm>
          <a:off x="1079499" y="1356513"/>
          <a:ext cx="9746476" cy="4763887"/>
        </p:xfrm>
        <a:graphic>
          <a:graphicData uri="http://schemas.openxmlformats.org/drawingml/2006/table">
            <a:tbl>
              <a:tblPr firstRow="1" bandRow="1"/>
              <a:tblGrid>
                <a:gridCol w="2436619">
                  <a:extLst>
                    <a:ext uri="{9D8B030D-6E8A-4147-A177-3AD203B41FA5}">
                      <a16:colId xmlns:a16="http://schemas.microsoft.com/office/drawing/2014/main" val="390472614"/>
                    </a:ext>
                  </a:extLst>
                </a:gridCol>
                <a:gridCol w="2389382">
                  <a:extLst>
                    <a:ext uri="{9D8B030D-6E8A-4147-A177-3AD203B41FA5}">
                      <a16:colId xmlns:a16="http://schemas.microsoft.com/office/drawing/2014/main" val="2529155735"/>
                    </a:ext>
                  </a:extLst>
                </a:gridCol>
                <a:gridCol w="2483856">
                  <a:extLst>
                    <a:ext uri="{9D8B030D-6E8A-4147-A177-3AD203B41FA5}">
                      <a16:colId xmlns:a16="http://schemas.microsoft.com/office/drawing/2014/main" val="3501916011"/>
                    </a:ext>
                  </a:extLst>
                </a:gridCol>
                <a:gridCol w="2436619">
                  <a:extLst>
                    <a:ext uri="{9D8B030D-6E8A-4147-A177-3AD203B41FA5}">
                      <a16:colId xmlns:a16="http://schemas.microsoft.com/office/drawing/2014/main" val="2656257180"/>
                    </a:ext>
                  </a:extLst>
                </a:gridCol>
              </a:tblGrid>
              <a:tr h="898590">
                <a:tc>
                  <a:txBody>
                    <a:bodyPr/>
                    <a:lstStyle/>
                    <a:p>
                      <a:endParaRPr lang="en-US" sz="1800" dirty="0"/>
                    </a:p>
                  </a:txBody>
                  <a:tcPr marL="121920" marR="121920" marT="60960" marB="60960"/>
                </a:tc>
                <a:tc>
                  <a:txBody>
                    <a:bodyPr/>
                    <a:lstStyle/>
                    <a:p>
                      <a:r>
                        <a:rPr lang="en-US" sz="1800" dirty="0"/>
                        <a:t>PĐMCB</a:t>
                      </a:r>
                      <a:r>
                        <a:rPr lang="en-US" sz="1800" baseline="0" dirty="0"/>
                        <a:t> </a:t>
                      </a:r>
                      <a:r>
                        <a:rPr lang="en-US" sz="1800" baseline="0" dirty="0" err="1"/>
                        <a:t>ngang</a:t>
                      </a:r>
                      <a:r>
                        <a:rPr lang="en-US" sz="1800" baseline="0" dirty="0"/>
                        <a:t> </a:t>
                      </a:r>
                      <a:r>
                        <a:rPr lang="en-US" sz="1800" baseline="0" dirty="0" err="1"/>
                        <a:t>và</a:t>
                      </a:r>
                      <a:r>
                        <a:rPr lang="en-US" sz="1800" baseline="0" dirty="0"/>
                        <a:t> </a:t>
                      </a:r>
                      <a:r>
                        <a:rPr lang="en-US" sz="1800" baseline="0" dirty="0" err="1"/>
                        <a:t>trên</a:t>
                      </a:r>
                      <a:r>
                        <a:rPr lang="en-US" sz="1800" baseline="0" dirty="0"/>
                        <a:t> </a:t>
                      </a:r>
                      <a:r>
                        <a:rPr lang="en-US" sz="1800" baseline="0" dirty="0" err="1"/>
                        <a:t>động</a:t>
                      </a:r>
                      <a:r>
                        <a:rPr lang="en-US" sz="1800" baseline="0" dirty="0"/>
                        <a:t> </a:t>
                      </a:r>
                      <a:r>
                        <a:rPr lang="en-US" sz="1800" baseline="0" dirty="0" err="1"/>
                        <a:t>mạch</a:t>
                      </a:r>
                      <a:r>
                        <a:rPr lang="en-US" sz="1800" baseline="0" dirty="0"/>
                        <a:t> </a:t>
                      </a:r>
                      <a:r>
                        <a:rPr lang="en-US" sz="1800" baseline="0" dirty="0" err="1"/>
                        <a:t>thận</a:t>
                      </a:r>
                      <a:endParaRPr lang="en-US" sz="1800" dirty="0"/>
                    </a:p>
                  </a:txBody>
                  <a:tcPr marL="121920" marR="121920" marT="60960" marB="60960"/>
                </a:tc>
                <a:tc>
                  <a:txBody>
                    <a:bodyPr/>
                    <a:lstStyle/>
                    <a:p>
                      <a:r>
                        <a:rPr lang="en-US" sz="1800" dirty="0"/>
                        <a:t>PĐMCB</a:t>
                      </a:r>
                      <a:r>
                        <a:rPr lang="en-US" sz="1800" baseline="0" dirty="0"/>
                        <a:t> </a:t>
                      </a:r>
                      <a:r>
                        <a:rPr lang="en-US" sz="1800" baseline="0" dirty="0" err="1"/>
                        <a:t>kèm</a:t>
                      </a:r>
                      <a:r>
                        <a:rPr lang="en-US" sz="1800" baseline="0" dirty="0"/>
                        <a:t> </a:t>
                      </a:r>
                      <a:r>
                        <a:rPr lang="en-US" sz="1800" baseline="0" dirty="0" err="1"/>
                        <a:t>phình</a:t>
                      </a:r>
                      <a:r>
                        <a:rPr lang="en-US" sz="1800" baseline="0" dirty="0"/>
                        <a:t> </a:t>
                      </a:r>
                      <a:r>
                        <a:rPr lang="en-US" sz="1800" baseline="0" dirty="0" err="1"/>
                        <a:t>động</a:t>
                      </a:r>
                      <a:r>
                        <a:rPr lang="en-US" sz="1800" baseline="0" dirty="0"/>
                        <a:t> </a:t>
                      </a:r>
                      <a:r>
                        <a:rPr lang="en-US" sz="1800" baseline="0" dirty="0" err="1"/>
                        <a:t>mạch</a:t>
                      </a:r>
                      <a:r>
                        <a:rPr lang="en-US" sz="1800" baseline="0" dirty="0"/>
                        <a:t> </a:t>
                      </a:r>
                      <a:r>
                        <a:rPr lang="en-US" sz="1800" baseline="0" dirty="0" err="1"/>
                        <a:t>chậu</a:t>
                      </a:r>
                      <a:endParaRPr lang="en-US" sz="1800" dirty="0"/>
                    </a:p>
                  </a:txBody>
                  <a:tcPr marL="121920" marR="121920" marT="60960" marB="60960"/>
                </a:tc>
                <a:tc>
                  <a:txBody>
                    <a:bodyPr/>
                    <a:lstStyle/>
                    <a:p>
                      <a:r>
                        <a:rPr lang="en-US" sz="1800" dirty="0"/>
                        <a:t>PĐMCB</a:t>
                      </a:r>
                      <a:r>
                        <a:rPr lang="en-US" sz="1800" baseline="0" dirty="0"/>
                        <a:t> </a:t>
                      </a:r>
                      <a:r>
                        <a:rPr lang="en-US" sz="1800" baseline="0" dirty="0" err="1"/>
                        <a:t>dạng</a:t>
                      </a:r>
                      <a:r>
                        <a:rPr lang="en-US" sz="1800" baseline="0" dirty="0"/>
                        <a:t> </a:t>
                      </a:r>
                      <a:r>
                        <a:rPr lang="en-US" sz="1800" baseline="0" dirty="0" err="1"/>
                        <a:t>thoi</a:t>
                      </a:r>
                      <a:endParaRPr lang="en-US" sz="1800" dirty="0"/>
                    </a:p>
                  </a:txBody>
                  <a:tcPr marL="121920" marR="121920" marT="60960" marB="60960"/>
                </a:tc>
                <a:extLst>
                  <a:ext uri="{0D108BD9-81ED-4DB2-BD59-A6C34878D82A}">
                    <a16:rowId xmlns:a16="http://schemas.microsoft.com/office/drawing/2014/main" val="74979547"/>
                  </a:ext>
                </a:extLst>
              </a:tr>
              <a:tr h="2246478">
                <a:tc>
                  <a:txBody>
                    <a:bodyPr/>
                    <a:lstStyle/>
                    <a:p>
                      <a:r>
                        <a:rPr lang="en-US" sz="1800" dirty="0" err="1"/>
                        <a:t>Lâm</a:t>
                      </a:r>
                      <a:r>
                        <a:rPr lang="en-US" sz="1800" baseline="0" dirty="0"/>
                        <a:t> </a:t>
                      </a:r>
                      <a:r>
                        <a:rPr lang="en-US" sz="1800" baseline="0" dirty="0" err="1"/>
                        <a:t>sàng</a:t>
                      </a:r>
                      <a:endParaRPr lang="en-US" sz="1800" baseline="0" dirty="0"/>
                    </a:p>
                  </a:txBody>
                  <a:tcPr marL="121920" marR="121920" marT="60960" marB="60960"/>
                </a:tc>
                <a:tc>
                  <a:txBody>
                    <a:bodyPr/>
                    <a:lstStyle/>
                    <a:p>
                      <a:r>
                        <a:rPr lang="en-US" sz="1800" dirty="0" err="1"/>
                        <a:t>Hiếm</a:t>
                      </a:r>
                      <a:r>
                        <a:rPr lang="en-US" sz="1800" baseline="0" dirty="0"/>
                        <a:t> </a:t>
                      </a:r>
                      <a:r>
                        <a:rPr lang="en-US" sz="1800" baseline="0" dirty="0" err="1"/>
                        <a:t>gặp</a:t>
                      </a:r>
                      <a:r>
                        <a:rPr lang="en-US" sz="1800" baseline="0" dirty="0"/>
                        <a:t>, </a:t>
                      </a:r>
                      <a:r>
                        <a:rPr lang="en-US" sz="1800" baseline="0" dirty="0" err="1"/>
                        <a:t>nhưng</a:t>
                      </a:r>
                      <a:r>
                        <a:rPr lang="en-US" sz="1800" baseline="0" dirty="0"/>
                        <a:t> </a:t>
                      </a:r>
                      <a:r>
                        <a:rPr lang="en-US" sz="1800" baseline="0" dirty="0" err="1"/>
                        <a:t>là</a:t>
                      </a:r>
                      <a:r>
                        <a:rPr lang="en-US" sz="1800" baseline="0" dirty="0"/>
                        <a:t> </a:t>
                      </a:r>
                      <a:r>
                        <a:rPr lang="en-US" sz="1800" baseline="0" dirty="0" err="1"/>
                        <a:t>dạng</a:t>
                      </a:r>
                      <a:r>
                        <a:rPr lang="en-US" sz="1800" baseline="0" dirty="0"/>
                        <a:t> PĐMCB </a:t>
                      </a:r>
                      <a:r>
                        <a:rPr lang="en-US" sz="1800" baseline="0" dirty="0" err="1"/>
                        <a:t>nặng</a:t>
                      </a:r>
                      <a:r>
                        <a:rPr lang="en-US" sz="1800" baseline="0" dirty="0"/>
                        <a:t> </a:t>
                      </a:r>
                      <a:r>
                        <a:rPr lang="en-US" sz="1800" baseline="0" dirty="0" err="1"/>
                        <a:t>vì</a:t>
                      </a:r>
                      <a:r>
                        <a:rPr lang="en-US" sz="1800" baseline="0" dirty="0"/>
                        <a:t> </a:t>
                      </a:r>
                      <a:r>
                        <a:rPr lang="en-US" sz="1800" baseline="0" dirty="0" err="1"/>
                        <a:t>là</a:t>
                      </a:r>
                      <a:r>
                        <a:rPr lang="en-US" sz="1800" baseline="0" dirty="0"/>
                        <a:t> </a:t>
                      </a:r>
                      <a:r>
                        <a:rPr lang="en-US" sz="1800" baseline="0" dirty="0" err="1"/>
                        <a:t>nơi</a:t>
                      </a:r>
                      <a:r>
                        <a:rPr lang="en-US" sz="1800" baseline="0" dirty="0"/>
                        <a:t> </a:t>
                      </a:r>
                      <a:r>
                        <a:rPr lang="en-US" sz="1800" baseline="0" dirty="0" err="1"/>
                        <a:t>xuất</a:t>
                      </a:r>
                      <a:r>
                        <a:rPr lang="en-US" sz="1800" baseline="0" dirty="0"/>
                        <a:t> </a:t>
                      </a:r>
                      <a:r>
                        <a:rPr lang="en-US" sz="1800" baseline="0" dirty="0" err="1"/>
                        <a:t>phát</a:t>
                      </a:r>
                      <a:r>
                        <a:rPr lang="en-US" sz="1800" baseline="0" dirty="0"/>
                        <a:t> </a:t>
                      </a:r>
                      <a:r>
                        <a:rPr lang="en-US" sz="1800" baseline="0" dirty="0" err="1"/>
                        <a:t>nhiều</a:t>
                      </a:r>
                      <a:r>
                        <a:rPr lang="en-US" sz="1800" baseline="0" dirty="0"/>
                        <a:t> </a:t>
                      </a:r>
                      <a:r>
                        <a:rPr lang="en-US" sz="1800" baseline="0" dirty="0" err="1"/>
                        <a:t>động</a:t>
                      </a:r>
                      <a:r>
                        <a:rPr lang="en-US" sz="1800" baseline="0" dirty="0"/>
                        <a:t> </a:t>
                      </a:r>
                      <a:r>
                        <a:rPr lang="en-US" sz="1800" baseline="0" dirty="0" err="1"/>
                        <a:t>mạch</a:t>
                      </a:r>
                      <a:r>
                        <a:rPr lang="en-US" sz="1800" baseline="0" dirty="0"/>
                        <a:t> </a:t>
                      </a:r>
                      <a:r>
                        <a:rPr lang="en-US" sz="1800" baseline="0" dirty="0" err="1"/>
                        <a:t>lớn</a:t>
                      </a:r>
                      <a:r>
                        <a:rPr lang="en-US" sz="1800" baseline="0" dirty="0"/>
                        <a:t> </a:t>
                      </a:r>
                      <a:r>
                        <a:rPr lang="en-US" sz="1800" baseline="0" dirty="0" err="1"/>
                        <a:t>nuôi</a:t>
                      </a:r>
                      <a:r>
                        <a:rPr lang="en-US" sz="1800" baseline="0" dirty="0"/>
                        <a:t> </a:t>
                      </a:r>
                      <a:r>
                        <a:rPr lang="en-US" sz="1800" baseline="0" dirty="0" err="1"/>
                        <a:t>tạng</a:t>
                      </a:r>
                      <a:r>
                        <a:rPr lang="en-US" sz="1800" baseline="0" dirty="0"/>
                        <a:t> </a:t>
                      </a:r>
                    </a:p>
                    <a:p>
                      <a:r>
                        <a:rPr lang="en-US" sz="1800" baseline="0" dirty="0" err="1"/>
                        <a:t>Khám</a:t>
                      </a:r>
                      <a:r>
                        <a:rPr lang="en-US" sz="1800" baseline="0" dirty="0"/>
                        <a:t> </a:t>
                      </a:r>
                      <a:r>
                        <a:rPr lang="en-US" sz="1800" baseline="0" dirty="0" err="1"/>
                        <a:t>khó</a:t>
                      </a:r>
                      <a:r>
                        <a:rPr lang="en-US" sz="1800" baseline="0" dirty="0"/>
                        <a:t> </a:t>
                      </a:r>
                      <a:r>
                        <a:rPr lang="en-US" sz="1800" baseline="0" dirty="0" err="1"/>
                        <a:t>sờ</a:t>
                      </a:r>
                      <a:r>
                        <a:rPr lang="en-US" sz="1800" baseline="0" dirty="0"/>
                        <a:t> </a:t>
                      </a:r>
                      <a:r>
                        <a:rPr lang="en-US" sz="1800" baseline="0" dirty="0" err="1"/>
                        <a:t>được</a:t>
                      </a:r>
                      <a:r>
                        <a:rPr lang="en-US" sz="1800" baseline="0" dirty="0"/>
                        <a:t> </a:t>
                      </a:r>
                      <a:r>
                        <a:rPr lang="en-US" sz="1800" baseline="0" dirty="0" err="1"/>
                        <a:t>phình</a:t>
                      </a:r>
                      <a:r>
                        <a:rPr lang="en-US" sz="1800" baseline="0" dirty="0"/>
                        <a:t> </a:t>
                      </a:r>
                      <a:endParaRPr lang="en-US" sz="1800" dirty="0"/>
                    </a:p>
                  </a:txBody>
                  <a:tcPr marL="121920" marR="121920" marT="60960" marB="60960"/>
                </a:tc>
                <a:tc>
                  <a:txBody>
                    <a:bodyPr/>
                    <a:lstStyle/>
                    <a:p>
                      <a:r>
                        <a:rPr lang="en-US" sz="1800" dirty="0" err="1"/>
                        <a:t>Tỉ</a:t>
                      </a:r>
                      <a:r>
                        <a:rPr lang="en-US" sz="1800" baseline="0" dirty="0"/>
                        <a:t> </a:t>
                      </a:r>
                      <a:r>
                        <a:rPr lang="en-US" sz="1800" baseline="0" dirty="0" err="1"/>
                        <a:t>lệ</a:t>
                      </a:r>
                      <a:r>
                        <a:rPr lang="en-US" sz="1800" baseline="0" dirty="0"/>
                        <a:t> 23% (BV. </a:t>
                      </a:r>
                      <a:r>
                        <a:rPr lang="en-US" sz="1800" baseline="0" dirty="0" err="1"/>
                        <a:t>Bình</a:t>
                      </a:r>
                      <a:r>
                        <a:rPr lang="en-US" sz="1800" baseline="0" dirty="0"/>
                        <a:t> </a:t>
                      </a:r>
                      <a:r>
                        <a:rPr lang="en-US" sz="1800" baseline="0" dirty="0" err="1"/>
                        <a:t>Dân</a:t>
                      </a:r>
                      <a:r>
                        <a:rPr lang="en-US" sz="1800" baseline="0" dirty="0"/>
                        <a:t> 1990-1994). </a:t>
                      </a:r>
                      <a:r>
                        <a:rPr lang="en-US" sz="1800" baseline="0" dirty="0" err="1"/>
                        <a:t>Triệu</a:t>
                      </a:r>
                      <a:r>
                        <a:rPr lang="en-US" sz="1800" baseline="0" dirty="0"/>
                        <a:t> </a:t>
                      </a:r>
                      <a:r>
                        <a:rPr lang="en-US" sz="1800" baseline="0" dirty="0" err="1"/>
                        <a:t>chứng</a:t>
                      </a:r>
                      <a:r>
                        <a:rPr lang="en-US" sz="1800" baseline="0" dirty="0"/>
                        <a:t> </a:t>
                      </a:r>
                      <a:r>
                        <a:rPr lang="en-US" sz="1800" baseline="0" dirty="0" err="1"/>
                        <a:t>lâm</a:t>
                      </a:r>
                      <a:r>
                        <a:rPr lang="en-US" sz="1800" baseline="0" dirty="0"/>
                        <a:t> </a:t>
                      </a:r>
                      <a:r>
                        <a:rPr lang="en-US" sz="1800" baseline="0" dirty="0" err="1"/>
                        <a:t>sàng</a:t>
                      </a:r>
                      <a:r>
                        <a:rPr lang="en-US" sz="1800" baseline="0" dirty="0"/>
                        <a:t> </a:t>
                      </a:r>
                      <a:r>
                        <a:rPr lang="en-US" sz="1800" baseline="0" dirty="0" err="1"/>
                        <a:t>không</a:t>
                      </a:r>
                      <a:r>
                        <a:rPr lang="en-US" sz="1800" baseline="0" dirty="0"/>
                        <a:t> </a:t>
                      </a:r>
                      <a:r>
                        <a:rPr lang="en-US" sz="1800" baseline="0" dirty="0" err="1"/>
                        <a:t>rõ</a:t>
                      </a:r>
                      <a:r>
                        <a:rPr lang="en-US" sz="1800" baseline="0" dirty="0"/>
                        <a:t> </a:t>
                      </a:r>
                      <a:r>
                        <a:rPr lang="en-US" sz="1800" baseline="0" dirty="0" err="1"/>
                        <a:t>ràng</a:t>
                      </a:r>
                      <a:r>
                        <a:rPr lang="en-US" sz="1800" baseline="0" dirty="0"/>
                        <a:t>, </a:t>
                      </a:r>
                      <a:r>
                        <a:rPr lang="en-US" sz="1800" baseline="0" dirty="0" err="1"/>
                        <a:t>đôi</a:t>
                      </a:r>
                      <a:r>
                        <a:rPr lang="en-US" sz="1800" baseline="0" dirty="0"/>
                        <a:t> </a:t>
                      </a:r>
                      <a:r>
                        <a:rPr lang="en-US" sz="1800" baseline="0" dirty="0" err="1"/>
                        <a:t>khi</a:t>
                      </a:r>
                      <a:r>
                        <a:rPr lang="en-US" sz="1800" baseline="0" dirty="0"/>
                        <a:t> </a:t>
                      </a:r>
                      <a:r>
                        <a:rPr lang="en-US" sz="1800" baseline="0" dirty="0" err="1"/>
                        <a:t>đau</a:t>
                      </a:r>
                      <a:r>
                        <a:rPr lang="en-US" sz="1800" baseline="0" dirty="0"/>
                        <a:t> </a:t>
                      </a:r>
                      <a:r>
                        <a:rPr lang="en-US" sz="1800" baseline="0" dirty="0" err="1"/>
                        <a:t>bụng</a:t>
                      </a:r>
                      <a:r>
                        <a:rPr lang="en-US" sz="1800" baseline="0" dirty="0"/>
                        <a:t> </a:t>
                      </a:r>
                      <a:r>
                        <a:rPr lang="en-US" sz="1800" baseline="0" dirty="0" err="1"/>
                        <a:t>lại</a:t>
                      </a:r>
                      <a:r>
                        <a:rPr lang="en-US" sz="1800" baseline="0" dirty="0"/>
                        <a:t> do </a:t>
                      </a:r>
                      <a:r>
                        <a:rPr lang="en-US" sz="1800" baseline="0" dirty="0" err="1"/>
                        <a:t>phình</a:t>
                      </a:r>
                      <a:r>
                        <a:rPr lang="en-US" sz="1800" baseline="0" dirty="0"/>
                        <a:t> </a:t>
                      </a:r>
                      <a:r>
                        <a:rPr lang="en-US" sz="1800" baseline="0" dirty="0" err="1"/>
                        <a:t>động</a:t>
                      </a:r>
                      <a:r>
                        <a:rPr lang="en-US" sz="1800" baseline="0" dirty="0"/>
                        <a:t> </a:t>
                      </a:r>
                      <a:r>
                        <a:rPr lang="en-US" sz="1800" baseline="0" dirty="0" err="1"/>
                        <a:t>mạch</a:t>
                      </a:r>
                      <a:r>
                        <a:rPr lang="en-US" sz="1800" baseline="0" dirty="0"/>
                        <a:t> </a:t>
                      </a:r>
                      <a:r>
                        <a:rPr lang="en-US" sz="1800" baseline="0" dirty="0" err="1"/>
                        <a:t>chậu</a:t>
                      </a:r>
                      <a:r>
                        <a:rPr lang="en-US" sz="1800" baseline="0" dirty="0"/>
                        <a:t> </a:t>
                      </a:r>
                      <a:r>
                        <a:rPr lang="en-US" sz="1800" baseline="0" dirty="0" err="1"/>
                        <a:t>gây</a:t>
                      </a:r>
                      <a:r>
                        <a:rPr lang="en-US" sz="1800" baseline="0" dirty="0"/>
                        <a:t> </a:t>
                      </a:r>
                      <a:r>
                        <a:rPr lang="en-US" sz="1800" baseline="0" dirty="0" err="1"/>
                        <a:t>ra</a:t>
                      </a:r>
                      <a:endParaRPr lang="en-US" sz="1800" dirty="0"/>
                    </a:p>
                  </a:txBody>
                  <a:tcPr marL="121920" marR="121920" marT="60960" marB="60960"/>
                </a:tc>
                <a:tc>
                  <a:txBody>
                    <a:bodyPr/>
                    <a:lstStyle/>
                    <a:p>
                      <a:r>
                        <a:rPr lang="en-US" sz="1800" dirty="0" err="1"/>
                        <a:t>Gặp</a:t>
                      </a:r>
                      <a:r>
                        <a:rPr lang="en-US" sz="1800" baseline="0" dirty="0"/>
                        <a:t> ở 95% PĐMCB, </a:t>
                      </a:r>
                      <a:r>
                        <a:rPr lang="en-US" sz="1800" baseline="0" dirty="0" err="1"/>
                        <a:t>thường</a:t>
                      </a:r>
                      <a:r>
                        <a:rPr lang="en-US" sz="1800" baseline="0" dirty="0"/>
                        <a:t> </a:t>
                      </a:r>
                      <a:r>
                        <a:rPr lang="en-US" sz="1800" baseline="0" dirty="0" err="1"/>
                        <a:t>trên</a:t>
                      </a:r>
                      <a:r>
                        <a:rPr lang="en-US" sz="1800" baseline="0" dirty="0"/>
                        <a:t> 45mm </a:t>
                      </a:r>
                      <a:r>
                        <a:rPr lang="en-US" sz="1800" baseline="0" dirty="0" err="1"/>
                        <a:t>mới</a:t>
                      </a:r>
                      <a:r>
                        <a:rPr lang="en-US" sz="1800" baseline="0" dirty="0"/>
                        <a:t> </a:t>
                      </a:r>
                      <a:r>
                        <a:rPr lang="en-US" sz="1800" baseline="0" dirty="0" err="1"/>
                        <a:t>gây</a:t>
                      </a:r>
                      <a:r>
                        <a:rPr lang="en-US" sz="1800" baseline="0" dirty="0"/>
                        <a:t> </a:t>
                      </a:r>
                      <a:r>
                        <a:rPr lang="en-US" sz="1800" baseline="0" dirty="0" err="1"/>
                        <a:t>đau</a:t>
                      </a:r>
                      <a:r>
                        <a:rPr lang="en-US" sz="1800" baseline="0" dirty="0"/>
                        <a:t> </a:t>
                      </a:r>
                      <a:r>
                        <a:rPr lang="en-US" sz="1800" baseline="0" dirty="0" err="1"/>
                        <a:t>bụng</a:t>
                      </a:r>
                      <a:r>
                        <a:rPr lang="en-US" sz="1800" baseline="0" dirty="0"/>
                        <a:t>, </a:t>
                      </a:r>
                      <a:r>
                        <a:rPr lang="en-US" sz="1800" baseline="0" dirty="0" err="1"/>
                        <a:t>trong</a:t>
                      </a:r>
                      <a:r>
                        <a:rPr lang="en-US" sz="1800" baseline="0" dirty="0"/>
                        <a:t> </a:t>
                      </a:r>
                      <a:r>
                        <a:rPr lang="en-US" sz="1800" baseline="0" dirty="0" err="1"/>
                        <a:t>khi</a:t>
                      </a:r>
                      <a:r>
                        <a:rPr lang="en-US" sz="1800" baseline="0" dirty="0"/>
                        <a:t> </a:t>
                      </a:r>
                      <a:r>
                        <a:rPr lang="en-US" sz="1800" baseline="0" dirty="0" err="1"/>
                        <a:t>dạng</a:t>
                      </a:r>
                      <a:r>
                        <a:rPr lang="en-US" sz="1800" baseline="0" dirty="0"/>
                        <a:t> </a:t>
                      </a:r>
                      <a:r>
                        <a:rPr lang="en-US" sz="1800" baseline="0" dirty="0" err="1"/>
                        <a:t>túi</a:t>
                      </a:r>
                      <a:r>
                        <a:rPr lang="en-US" sz="1800" baseline="0" dirty="0"/>
                        <a:t> 30mm </a:t>
                      </a:r>
                      <a:r>
                        <a:rPr lang="en-US" sz="1800" baseline="0" dirty="0" err="1"/>
                        <a:t>cũng</a:t>
                      </a:r>
                      <a:r>
                        <a:rPr lang="en-US" sz="1800" baseline="0" dirty="0"/>
                        <a:t> </a:t>
                      </a:r>
                      <a:r>
                        <a:rPr lang="en-US" sz="1800" baseline="0" dirty="0" err="1"/>
                        <a:t>dễ</a:t>
                      </a:r>
                      <a:r>
                        <a:rPr lang="en-US" sz="1800" baseline="0" dirty="0"/>
                        <a:t> </a:t>
                      </a:r>
                      <a:r>
                        <a:rPr lang="en-US" sz="1800" baseline="0" dirty="0" err="1"/>
                        <a:t>vỡ</a:t>
                      </a:r>
                      <a:endParaRPr lang="en-US" sz="1800" dirty="0"/>
                    </a:p>
                  </a:txBody>
                  <a:tcPr marL="121920" marR="121920" marT="60960" marB="60960"/>
                </a:tc>
                <a:extLst>
                  <a:ext uri="{0D108BD9-81ED-4DB2-BD59-A6C34878D82A}">
                    <a16:rowId xmlns:a16="http://schemas.microsoft.com/office/drawing/2014/main" val="3484347357"/>
                  </a:ext>
                </a:extLst>
              </a:tr>
              <a:tr h="1618819">
                <a:tc>
                  <a:txBody>
                    <a:bodyPr/>
                    <a:lstStyle/>
                    <a:p>
                      <a:r>
                        <a:rPr lang="en-US" sz="1800" dirty="0" err="1"/>
                        <a:t>Cận</a:t>
                      </a:r>
                      <a:r>
                        <a:rPr lang="en-US" sz="1800" baseline="0" dirty="0"/>
                        <a:t> </a:t>
                      </a:r>
                      <a:r>
                        <a:rPr lang="en-US" sz="1800" baseline="0" dirty="0" err="1"/>
                        <a:t>lâm</a:t>
                      </a:r>
                      <a:r>
                        <a:rPr lang="en-US" sz="1800" baseline="0" dirty="0"/>
                        <a:t> </a:t>
                      </a:r>
                      <a:r>
                        <a:rPr lang="en-US" sz="1800" baseline="0" dirty="0" err="1"/>
                        <a:t>sàng</a:t>
                      </a:r>
                      <a:endParaRPr lang="en-US" sz="1800" dirty="0"/>
                    </a:p>
                  </a:txBody>
                  <a:tcPr marL="121920" marR="121920" marT="60960" marB="60960"/>
                </a:tc>
                <a:tc>
                  <a:txBody>
                    <a:bodyPr/>
                    <a:lstStyle/>
                    <a:p>
                      <a:r>
                        <a:rPr lang="en-US" sz="1800" dirty="0" err="1"/>
                        <a:t>Chẩn</a:t>
                      </a:r>
                      <a:r>
                        <a:rPr lang="en-US" sz="1800" baseline="0" dirty="0"/>
                        <a:t> </a:t>
                      </a:r>
                      <a:r>
                        <a:rPr lang="en-US" sz="1800" baseline="0" dirty="0" err="1"/>
                        <a:t>đoán</a:t>
                      </a:r>
                      <a:r>
                        <a:rPr lang="en-US" sz="1800" baseline="0" dirty="0"/>
                        <a:t> </a:t>
                      </a:r>
                      <a:r>
                        <a:rPr lang="en-US" sz="1800" baseline="0" dirty="0" err="1"/>
                        <a:t>dựa</a:t>
                      </a:r>
                      <a:r>
                        <a:rPr lang="en-US" sz="1800" baseline="0" dirty="0"/>
                        <a:t> </a:t>
                      </a:r>
                      <a:r>
                        <a:rPr lang="en-US" sz="1800" baseline="0" dirty="0" err="1"/>
                        <a:t>vào</a:t>
                      </a:r>
                      <a:r>
                        <a:rPr lang="en-US" sz="1800" baseline="0" dirty="0"/>
                        <a:t> </a:t>
                      </a:r>
                      <a:r>
                        <a:rPr lang="en-US" sz="1800" baseline="0" dirty="0" err="1"/>
                        <a:t>siêu</a:t>
                      </a:r>
                      <a:r>
                        <a:rPr lang="en-US" sz="1800" baseline="0" dirty="0"/>
                        <a:t> </a:t>
                      </a:r>
                      <a:r>
                        <a:rPr lang="en-US" sz="1800" baseline="0" dirty="0" err="1"/>
                        <a:t>âm</a:t>
                      </a:r>
                      <a:r>
                        <a:rPr lang="en-US" sz="1800" baseline="0" dirty="0"/>
                        <a:t> </a:t>
                      </a:r>
                      <a:r>
                        <a:rPr lang="en-US" sz="1800" baseline="0" dirty="0" err="1"/>
                        <a:t>và</a:t>
                      </a:r>
                      <a:r>
                        <a:rPr lang="en-US" sz="1800" baseline="0" dirty="0"/>
                        <a:t> </a:t>
                      </a:r>
                      <a:r>
                        <a:rPr lang="en-US" sz="1800" baseline="0" dirty="0" err="1"/>
                        <a:t>siêu</a:t>
                      </a:r>
                      <a:r>
                        <a:rPr lang="en-US" sz="1800" baseline="0" dirty="0"/>
                        <a:t> </a:t>
                      </a:r>
                      <a:r>
                        <a:rPr lang="en-US" sz="1800" baseline="0" dirty="0" err="1"/>
                        <a:t>âm</a:t>
                      </a:r>
                      <a:r>
                        <a:rPr lang="en-US" sz="1800" baseline="0" dirty="0"/>
                        <a:t> Doppler</a:t>
                      </a:r>
                    </a:p>
                    <a:p>
                      <a:r>
                        <a:rPr lang="en-US" sz="1800" baseline="0" dirty="0"/>
                        <a:t>UIV </a:t>
                      </a:r>
                      <a:r>
                        <a:rPr lang="en-US" sz="1800" baseline="0" dirty="0" err="1"/>
                        <a:t>là</a:t>
                      </a:r>
                      <a:r>
                        <a:rPr lang="en-US" sz="1800" baseline="0" dirty="0"/>
                        <a:t> </a:t>
                      </a:r>
                      <a:r>
                        <a:rPr lang="en-US" sz="1800" baseline="0" dirty="0" err="1"/>
                        <a:t>cận</a:t>
                      </a:r>
                      <a:r>
                        <a:rPr lang="en-US" sz="1800" baseline="0" dirty="0"/>
                        <a:t> </a:t>
                      </a:r>
                      <a:r>
                        <a:rPr lang="en-US" sz="1800" baseline="0" dirty="0" err="1"/>
                        <a:t>lâm</a:t>
                      </a:r>
                      <a:r>
                        <a:rPr lang="en-US" sz="1800" baseline="0" dirty="0"/>
                        <a:t> </a:t>
                      </a:r>
                      <a:r>
                        <a:rPr lang="en-US" sz="1800" baseline="0" dirty="0" err="1"/>
                        <a:t>sàng</a:t>
                      </a:r>
                      <a:r>
                        <a:rPr lang="en-US" sz="1800" baseline="0" dirty="0"/>
                        <a:t> </a:t>
                      </a:r>
                      <a:r>
                        <a:rPr lang="en-US" sz="1800" baseline="0" dirty="0" err="1"/>
                        <a:t>bắt</a:t>
                      </a:r>
                      <a:r>
                        <a:rPr lang="en-US" sz="1800" baseline="0" dirty="0"/>
                        <a:t> </a:t>
                      </a:r>
                      <a:r>
                        <a:rPr lang="en-US" sz="1800" baseline="0" dirty="0" err="1"/>
                        <a:t>buốc</a:t>
                      </a:r>
                      <a:endParaRPr lang="en-US" sz="1800" dirty="0"/>
                    </a:p>
                  </a:txBody>
                  <a:tcPr marL="121920" marR="121920" marT="60960" marB="60960"/>
                </a:tc>
                <a:tc>
                  <a:txBody>
                    <a:bodyPr/>
                    <a:lstStyle/>
                    <a:p>
                      <a:r>
                        <a:rPr lang="en-US" sz="1800" dirty="0" err="1"/>
                        <a:t>Siêu</a:t>
                      </a:r>
                      <a:r>
                        <a:rPr lang="en-US" sz="1800" baseline="0" dirty="0"/>
                        <a:t> </a:t>
                      </a:r>
                      <a:r>
                        <a:rPr lang="en-US" sz="1800" baseline="0" dirty="0" err="1"/>
                        <a:t>âm</a:t>
                      </a:r>
                      <a:r>
                        <a:rPr lang="en-US" sz="1800" baseline="0" dirty="0"/>
                        <a:t>, </a:t>
                      </a:r>
                      <a:r>
                        <a:rPr lang="en-US" sz="1800" baseline="0" dirty="0" err="1"/>
                        <a:t>Siêu</a:t>
                      </a:r>
                      <a:r>
                        <a:rPr lang="en-US" sz="1800" baseline="0" dirty="0"/>
                        <a:t> </a:t>
                      </a:r>
                      <a:r>
                        <a:rPr lang="en-US" sz="1800" baseline="0" dirty="0" err="1"/>
                        <a:t>âm</a:t>
                      </a:r>
                      <a:r>
                        <a:rPr lang="en-US" sz="1800" baseline="0" dirty="0"/>
                        <a:t> Doppler, MSCT</a:t>
                      </a:r>
                      <a:endParaRPr lang="en-US" sz="1800" dirty="0"/>
                    </a:p>
                  </a:txBody>
                  <a:tcPr marL="121920" marR="121920" marT="60960" marB="60960"/>
                </a:tc>
                <a:tc>
                  <a:txBody>
                    <a:bodyPr/>
                    <a:lstStyle/>
                    <a:p>
                      <a:r>
                        <a:rPr lang="en-US" sz="1800" dirty="0" err="1"/>
                        <a:t>Siêu</a:t>
                      </a:r>
                      <a:r>
                        <a:rPr lang="en-US" sz="1800" baseline="0" dirty="0"/>
                        <a:t> </a:t>
                      </a:r>
                      <a:r>
                        <a:rPr lang="en-US" sz="1800" baseline="0" dirty="0" err="1"/>
                        <a:t>âm</a:t>
                      </a:r>
                      <a:r>
                        <a:rPr lang="en-US" sz="1800" baseline="0" dirty="0"/>
                        <a:t>, </a:t>
                      </a:r>
                      <a:r>
                        <a:rPr lang="en-US" sz="1800" baseline="0" dirty="0" err="1"/>
                        <a:t>siêu</a:t>
                      </a:r>
                      <a:r>
                        <a:rPr lang="en-US" sz="1800" baseline="0" dirty="0"/>
                        <a:t> </a:t>
                      </a:r>
                      <a:r>
                        <a:rPr lang="en-US" sz="1800" baseline="0" dirty="0" err="1"/>
                        <a:t>âm</a:t>
                      </a:r>
                      <a:r>
                        <a:rPr lang="en-US" sz="1800" baseline="0" dirty="0"/>
                        <a:t> Doppler, MSCT</a:t>
                      </a:r>
                      <a:endParaRPr lang="en-US" sz="1800" dirty="0"/>
                    </a:p>
                  </a:txBody>
                  <a:tcPr marL="121920" marR="121920" marT="60960" marB="60960"/>
                </a:tc>
                <a:extLst>
                  <a:ext uri="{0D108BD9-81ED-4DB2-BD59-A6C34878D82A}">
                    <a16:rowId xmlns:a16="http://schemas.microsoft.com/office/drawing/2014/main" val="4291391845"/>
                  </a:ext>
                </a:extLst>
              </a:tr>
            </a:tbl>
          </a:graphicData>
        </a:graphic>
      </p:graphicFrame>
    </p:spTree>
    <p:extLst>
      <p:ext uri="{BB962C8B-B14F-4D97-AF65-F5344CB8AC3E}">
        <p14:creationId xmlns:p14="http://schemas.microsoft.com/office/powerpoint/2010/main" val="1866942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DIỄN TIẾN TỰ NHIÊN</a:t>
            </a:r>
          </a:p>
        </p:txBody>
      </p:sp>
      <p:sp>
        <p:nvSpPr>
          <p:cNvPr id="3" name="Content Placeholder 2"/>
          <p:cNvSpPr>
            <a:spLocks noGrp="1"/>
          </p:cNvSpPr>
          <p:nvPr>
            <p:ph idx="1"/>
          </p:nvPr>
        </p:nvSpPr>
        <p:spPr/>
        <p:txBody>
          <a:bodyPr/>
          <a:lstStyle/>
          <a:p>
            <a:pPr marL="0" indent="0">
              <a:buNone/>
            </a:pPr>
            <a:r>
              <a:rPr lang="en-US" dirty="0" err="1"/>
              <a:t>Nếu</a:t>
            </a:r>
            <a:r>
              <a:rPr lang="en-US" dirty="0"/>
              <a:t> </a:t>
            </a:r>
            <a:r>
              <a:rPr lang="en-US" dirty="0" err="1"/>
              <a:t>không</a:t>
            </a:r>
            <a:r>
              <a:rPr lang="en-US" dirty="0"/>
              <a:t> </a:t>
            </a:r>
            <a:r>
              <a:rPr lang="en-US" dirty="0" err="1"/>
              <a:t>được</a:t>
            </a:r>
            <a:r>
              <a:rPr lang="en-US" dirty="0"/>
              <a:t> </a:t>
            </a:r>
            <a:r>
              <a:rPr lang="en-US" dirty="0" err="1"/>
              <a:t>điều</a:t>
            </a:r>
            <a:r>
              <a:rPr lang="en-US" dirty="0"/>
              <a:t> </a:t>
            </a:r>
            <a:r>
              <a:rPr lang="en-US" dirty="0" err="1"/>
              <a:t>trị</a:t>
            </a:r>
            <a:r>
              <a:rPr lang="en-US" dirty="0"/>
              <a:t> </a:t>
            </a:r>
            <a:r>
              <a:rPr lang="en-US" dirty="0" err="1"/>
              <a:t>kịp</a:t>
            </a:r>
            <a:r>
              <a:rPr lang="en-US" dirty="0"/>
              <a:t> </a:t>
            </a:r>
            <a:r>
              <a:rPr lang="en-US" dirty="0" err="1"/>
              <a:t>thời</a:t>
            </a:r>
            <a:r>
              <a:rPr lang="en-US" dirty="0"/>
              <a:t>, PĐMCB </a:t>
            </a:r>
            <a:r>
              <a:rPr lang="en-US" dirty="0" err="1"/>
              <a:t>diễn</a:t>
            </a:r>
            <a:r>
              <a:rPr lang="en-US" dirty="0"/>
              <a:t> </a:t>
            </a:r>
            <a:r>
              <a:rPr lang="en-US" dirty="0" err="1"/>
              <a:t>tiến</a:t>
            </a:r>
            <a:r>
              <a:rPr lang="en-US" dirty="0"/>
              <a:t> </a:t>
            </a:r>
            <a:r>
              <a:rPr lang="en-US" dirty="0" err="1"/>
              <a:t>tự</a:t>
            </a:r>
            <a:r>
              <a:rPr lang="en-US" dirty="0"/>
              <a:t> </a:t>
            </a:r>
            <a:r>
              <a:rPr lang="en-US" dirty="0" err="1"/>
              <a:t>nhiên</a:t>
            </a:r>
            <a:r>
              <a:rPr lang="en-US" dirty="0"/>
              <a:t> </a:t>
            </a:r>
            <a:r>
              <a:rPr lang="en-US" dirty="0" err="1"/>
              <a:t>dẫn</a:t>
            </a:r>
            <a:r>
              <a:rPr lang="en-US" dirty="0"/>
              <a:t> </a:t>
            </a:r>
            <a:r>
              <a:rPr lang="en-US" dirty="0" err="1"/>
              <a:t>đến</a:t>
            </a:r>
            <a:r>
              <a:rPr lang="en-US" dirty="0"/>
              <a:t> </a:t>
            </a:r>
            <a:r>
              <a:rPr lang="en-US" dirty="0" err="1"/>
              <a:t>các</a:t>
            </a:r>
            <a:r>
              <a:rPr lang="en-US" dirty="0"/>
              <a:t> </a:t>
            </a:r>
            <a:r>
              <a:rPr lang="en-US" dirty="0" err="1"/>
              <a:t>biến</a:t>
            </a:r>
            <a:r>
              <a:rPr lang="en-US" dirty="0"/>
              <a:t> </a:t>
            </a:r>
            <a:r>
              <a:rPr lang="en-US" dirty="0" err="1"/>
              <a:t>chứng</a:t>
            </a:r>
            <a:r>
              <a:rPr lang="en-US" dirty="0"/>
              <a:t>:</a:t>
            </a:r>
          </a:p>
          <a:p>
            <a:r>
              <a:rPr lang="en-US" dirty="0" err="1"/>
              <a:t>Vỡ</a:t>
            </a:r>
            <a:r>
              <a:rPr lang="en-US" dirty="0"/>
              <a:t> </a:t>
            </a:r>
            <a:r>
              <a:rPr lang="en-US" dirty="0" err="1"/>
              <a:t>sau</a:t>
            </a:r>
            <a:r>
              <a:rPr lang="en-US" dirty="0"/>
              <a:t> </a:t>
            </a:r>
            <a:r>
              <a:rPr lang="en-US" dirty="0" err="1"/>
              <a:t>phúc</a:t>
            </a:r>
            <a:r>
              <a:rPr lang="en-US" dirty="0"/>
              <a:t> </a:t>
            </a:r>
            <a:r>
              <a:rPr lang="en-US" dirty="0" err="1"/>
              <a:t>mạc</a:t>
            </a:r>
            <a:endParaRPr lang="en-US" dirty="0"/>
          </a:p>
          <a:p>
            <a:r>
              <a:rPr lang="en-US" dirty="0" err="1"/>
              <a:t>Vỡ</a:t>
            </a:r>
            <a:r>
              <a:rPr lang="en-US" dirty="0"/>
              <a:t> </a:t>
            </a:r>
            <a:r>
              <a:rPr lang="en-US" dirty="0" err="1"/>
              <a:t>vào</a:t>
            </a:r>
            <a:r>
              <a:rPr lang="en-US" dirty="0"/>
              <a:t> </a:t>
            </a:r>
            <a:r>
              <a:rPr lang="en-US" dirty="0" err="1"/>
              <a:t>xoang</a:t>
            </a:r>
            <a:r>
              <a:rPr lang="en-US" dirty="0"/>
              <a:t> </a:t>
            </a:r>
            <a:r>
              <a:rPr lang="en-US" dirty="0" err="1"/>
              <a:t>phúc</a:t>
            </a:r>
            <a:r>
              <a:rPr lang="en-US" dirty="0"/>
              <a:t> </a:t>
            </a:r>
            <a:r>
              <a:rPr lang="en-US" dirty="0" err="1"/>
              <a:t>mạc</a:t>
            </a:r>
            <a:endParaRPr lang="en-US" dirty="0"/>
          </a:p>
          <a:p>
            <a:r>
              <a:rPr lang="en-US" dirty="0" err="1"/>
              <a:t>Vỡ</a:t>
            </a:r>
            <a:r>
              <a:rPr lang="en-US" dirty="0"/>
              <a:t> </a:t>
            </a:r>
            <a:r>
              <a:rPr lang="en-US" dirty="0" err="1"/>
              <a:t>vào</a:t>
            </a:r>
            <a:r>
              <a:rPr lang="en-US" dirty="0"/>
              <a:t> </a:t>
            </a:r>
            <a:r>
              <a:rPr lang="en-US" dirty="0" err="1"/>
              <a:t>cơ</a:t>
            </a:r>
            <a:r>
              <a:rPr lang="en-US" dirty="0"/>
              <a:t> </a:t>
            </a:r>
            <a:r>
              <a:rPr lang="en-US" dirty="0" err="1"/>
              <a:t>quan</a:t>
            </a:r>
            <a:r>
              <a:rPr lang="en-US" dirty="0"/>
              <a:t> </a:t>
            </a:r>
            <a:r>
              <a:rPr lang="en-US" dirty="0" err="1"/>
              <a:t>lân</a:t>
            </a:r>
            <a:r>
              <a:rPr lang="en-US" dirty="0"/>
              <a:t> </a:t>
            </a:r>
            <a:r>
              <a:rPr lang="en-US" dirty="0" err="1"/>
              <a:t>cận</a:t>
            </a:r>
            <a:endParaRPr lang="en-US" dirty="0"/>
          </a:p>
          <a:p>
            <a:r>
              <a:rPr lang="en-US" dirty="0" err="1"/>
              <a:t>Thiếu</a:t>
            </a:r>
            <a:r>
              <a:rPr lang="en-US" dirty="0"/>
              <a:t> </a:t>
            </a:r>
            <a:r>
              <a:rPr lang="en-US" dirty="0" err="1"/>
              <a:t>máu</a:t>
            </a:r>
            <a:r>
              <a:rPr lang="en-US" dirty="0"/>
              <a:t> </a:t>
            </a:r>
            <a:r>
              <a:rPr lang="en-US" dirty="0" err="1"/>
              <a:t>cấp</a:t>
            </a:r>
            <a:r>
              <a:rPr lang="en-US" dirty="0"/>
              <a:t> </a:t>
            </a:r>
            <a:r>
              <a:rPr lang="en-US" dirty="0" err="1"/>
              <a:t>tính</a:t>
            </a:r>
            <a:r>
              <a:rPr lang="en-US" dirty="0"/>
              <a:t> chi </a:t>
            </a:r>
            <a:r>
              <a:rPr lang="en-US" dirty="0" err="1"/>
              <a:t>dưới</a:t>
            </a:r>
            <a:endParaRPr lang="en-US" dirty="0"/>
          </a:p>
        </p:txBody>
      </p:sp>
      <p:pic>
        <p:nvPicPr>
          <p:cNvPr id="2050" name="Picture 2" descr="Do you have an aortic aneurysm? The case for aortic scree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8350" y="2331076"/>
            <a:ext cx="3534190" cy="4411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16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DIỄN TIẾN TỰ NHIÊN</a:t>
            </a:r>
          </a:p>
        </p:txBody>
      </p:sp>
      <p:sp>
        <p:nvSpPr>
          <p:cNvPr id="3" name="Content Placeholder 2"/>
          <p:cNvSpPr>
            <a:spLocks noGrp="1"/>
          </p:cNvSpPr>
          <p:nvPr>
            <p:ph idx="1"/>
          </p:nvPr>
        </p:nvSpPr>
        <p:spPr>
          <a:xfrm>
            <a:off x="838200" y="1825625"/>
            <a:ext cx="6322454" cy="4351338"/>
          </a:xfrm>
        </p:spPr>
        <p:txBody>
          <a:bodyPr/>
          <a:lstStyle/>
          <a:p>
            <a:pPr marL="0" indent="0">
              <a:buNone/>
            </a:pPr>
            <a:r>
              <a:rPr lang="en-US" dirty="0" err="1"/>
              <a:t>Vỡ</a:t>
            </a:r>
            <a:r>
              <a:rPr lang="en-US" dirty="0"/>
              <a:t> </a:t>
            </a:r>
            <a:r>
              <a:rPr lang="en-US" dirty="0" err="1"/>
              <a:t>sau</a:t>
            </a:r>
            <a:r>
              <a:rPr lang="en-US" dirty="0"/>
              <a:t> </a:t>
            </a:r>
            <a:r>
              <a:rPr lang="en-US" dirty="0" err="1"/>
              <a:t>phúc</a:t>
            </a:r>
            <a:r>
              <a:rPr lang="en-US" dirty="0"/>
              <a:t> </a:t>
            </a:r>
            <a:r>
              <a:rPr lang="en-US" dirty="0" err="1"/>
              <a:t>mạc</a:t>
            </a:r>
            <a:endParaRPr lang="en-US" dirty="0"/>
          </a:p>
          <a:p>
            <a:r>
              <a:rPr lang="en-US" dirty="0" err="1"/>
              <a:t>Triệu</a:t>
            </a:r>
            <a:r>
              <a:rPr lang="en-US" dirty="0"/>
              <a:t> </a:t>
            </a:r>
            <a:r>
              <a:rPr lang="en-US" dirty="0" err="1"/>
              <a:t>chứng</a:t>
            </a:r>
            <a:r>
              <a:rPr lang="en-US" dirty="0"/>
              <a:t> </a:t>
            </a:r>
            <a:r>
              <a:rPr lang="en-US" dirty="0" err="1"/>
              <a:t>cơ</a:t>
            </a:r>
            <a:r>
              <a:rPr lang="en-US" dirty="0"/>
              <a:t> </a:t>
            </a:r>
            <a:r>
              <a:rPr lang="en-US" dirty="0" err="1"/>
              <a:t>năng</a:t>
            </a:r>
            <a:endParaRPr lang="en-US" dirty="0"/>
          </a:p>
          <a:p>
            <a:pPr lvl="1">
              <a:buFont typeface="Wingdings" panose="05000000000000000000" pitchFamily="2" charset="2"/>
              <a:buChar char="Ø"/>
            </a:pPr>
            <a:r>
              <a:rPr lang="en-US" dirty="0" err="1"/>
              <a:t>Báo</a:t>
            </a:r>
            <a:r>
              <a:rPr lang="en-US" dirty="0"/>
              <a:t> </a:t>
            </a:r>
            <a:r>
              <a:rPr lang="en-US" dirty="0" err="1"/>
              <a:t>trước</a:t>
            </a:r>
            <a:r>
              <a:rPr lang="en-US" dirty="0"/>
              <a:t> </a:t>
            </a:r>
            <a:r>
              <a:rPr lang="en-US" dirty="0" err="1"/>
              <a:t>bởi</a:t>
            </a:r>
            <a:r>
              <a:rPr lang="en-US" dirty="0"/>
              <a:t> </a:t>
            </a:r>
            <a:r>
              <a:rPr lang="en-US" dirty="0" err="1">
                <a:solidFill>
                  <a:srgbClr val="FF0000"/>
                </a:solidFill>
              </a:rPr>
              <a:t>cơn</a:t>
            </a:r>
            <a:r>
              <a:rPr lang="en-US" dirty="0">
                <a:solidFill>
                  <a:srgbClr val="FF0000"/>
                </a:solidFill>
              </a:rPr>
              <a:t> </a:t>
            </a:r>
            <a:r>
              <a:rPr lang="en-US" dirty="0" err="1">
                <a:solidFill>
                  <a:srgbClr val="FF0000"/>
                </a:solidFill>
              </a:rPr>
              <a:t>đau</a:t>
            </a:r>
            <a:r>
              <a:rPr lang="en-US" dirty="0">
                <a:solidFill>
                  <a:srgbClr val="FF0000"/>
                </a:solidFill>
              </a:rPr>
              <a:t> </a:t>
            </a:r>
            <a:r>
              <a:rPr lang="en-US" dirty="0" err="1">
                <a:solidFill>
                  <a:srgbClr val="FF0000"/>
                </a:solidFill>
              </a:rPr>
              <a:t>kịch</a:t>
            </a:r>
            <a:r>
              <a:rPr lang="en-US" dirty="0">
                <a:solidFill>
                  <a:srgbClr val="FF0000"/>
                </a:solidFill>
              </a:rPr>
              <a:t> </a:t>
            </a:r>
            <a:r>
              <a:rPr lang="en-US" dirty="0" err="1">
                <a:solidFill>
                  <a:srgbClr val="FF0000"/>
                </a:solidFill>
              </a:rPr>
              <a:t>phát</a:t>
            </a:r>
            <a:r>
              <a:rPr lang="en-US" dirty="0">
                <a:solidFill>
                  <a:srgbClr val="FF0000"/>
                </a:solidFill>
              </a:rPr>
              <a:t> </a:t>
            </a:r>
            <a:r>
              <a:rPr lang="en-US" dirty="0" err="1"/>
              <a:t>trên</a:t>
            </a:r>
            <a:r>
              <a:rPr lang="en-US" dirty="0"/>
              <a:t> </a:t>
            </a:r>
            <a:r>
              <a:rPr lang="en-US" dirty="0" err="1"/>
              <a:t>nền</a:t>
            </a:r>
            <a:r>
              <a:rPr lang="en-US" dirty="0"/>
              <a:t> </a:t>
            </a:r>
            <a:r>
              <a:rPr lang="en-US" dirty="0" err="1"/>
              <a:t>đau</a:t>
            </a:r>
            <a:r>
              <a:rPr lang="en-US" dirty="0"/>
              <a:t> </a:t>
            </a:r>
            <a:r>
              <a:rPr lang="en-US" dirty="0" err="1"/>
              <a:t>lâm</a:t>
            </a:r>
            <a:r>
              <a:rPr lang="en-US" dirty="0"/>
              <a:t> </a:t>
            </a:r>
            <a:r>
              <a:rPr lang="en-US" dirty="0" err="1"/>
              <a:t>râm</a:t>
            </a:r>
            <a:r>
              <a:rPr lang="en-US" dirty="0"/>
              <a:t> </a:t>
            </a:r>
            <a:r>
              <a:rPr lang="en-US" dirty="0" err="1"/>
              <a:t>trước</a:t>
            </a:r>
            <a:r>
              <a:rPr lang="en-US" dirty="0"/>
              <a:t> </a:t>
            </a:r>
            <a:r>
              <a:rPr lang="en-US" dirty="0" err="1"/>
              <a:t>đó</a:t>
            </a:r>
            <a:r>
              <a:rPr lang="en-US" dirty="0"/>
              <a:t>, </a:t>
            </a:r>
            <a:r>
              <a:rPr lang="en-US" dirty="0" err="1"/>
              <a:t>sau</a:t>
            </a:r>
            <a:r>
              <a:rPr lang="en-US" dirty="0"/>
              <a:t> </a:t>
            </a:r>
            <a:r>
              <a:rPr lang="en-US" dirty="0" err="1"/>
              <a:t>đó</a:t>
            </a:r>
            <a:r>
              <a:rPr lang="en-US" dirty="0"/>
              <a:t> </a:t>
            </a:r>
            <a:r>
              <a:rPr lang="en-US" dirty="0" err="1"/>
              <a:t>tăng</a:t>
            </a:r>
            <a:r>
              <a:rPr lang="en-US" dirty="0"/>
              <a:t> </a:t>
            </a:r>
            <a:r>
              <a:rPr lang="en-US" dirty="0" err="1"/>
              <a:t>dần</a:t>
            </a:r>
            <a:endParaRPr lang="en-US" dirty="0"/>
          </a:p>
          <a:p>
            <a:pPr lvl="1">
              <a:buFont typeface="Wingdings" panose="05000000000000000000" pitchFamily="2" charset="2"/>
              <a:buChar char="Ø"/>
            </a:pPr>
            <a:r>
              <a:rPr lang="en-US" dirty="0" err="1"/>
              <a:t>Đau</a:t>
            </a:r>
            <a:r>
              <a:rPr lang="en-US" dirty="0"/>
              <a:t> </a:t>
            </a:r>
            <a:r>
              <a:rPr lang="en-US" dirty="0" err="1"/>
              <a:t>từ</a:t>
            </a:r>
            <a:r>
              <a:rPr lang="en-US" dirty="0"/>
              <a:t> </a:t>
            </a:r>
            <a:r>
              <a:rPr lang="en-US" dirty="0" err="1"/>
              <a:t>thượng</a:t>
            </a:r>
            <a:r>
              <a:rPr lang="en-US" dirty="0"/>
              <a:t> </a:t>
            </a:r>
            <a:r>
              <a:rPr lang="en-US" dirty="0" err="1"/>
              <a:t>vị</a:t>
            </a:r>
            <a:r>
              <a:rPr lang="en-US" dirty="0"/>
              <a:t> </a:t>
            </a:r>
            <a:r>
              <a:rPr lang="en-US" dirty="0" err="1"/>
              <a:t>hoặc</a:t>
            </a:r>
            <a:r>
              <a:rPr lang="en-US" dirty="0"/>
              <a:t> </a:t>
            </a:r>
            <a:r>
              <a:rPr lang="en-US" dirty="0" err="1"/>
              <a:t>cạnh</a:t>
            </a:r>
            <a:r>
              <a:rPr lang="en-US" dirty="0"/>
              <a:t> </a:t>
            </a:r>
            <a:r>
              <a:rPr lang="en-US" dirty="0" err="1"/>
              <a:t>trái</a:t>
            </a:r>
            <a:r>
              <a:rPr lang="en-US" dirty="0"/>
              <a:t> </a:t>
            </a:r>
            <a:r>
              <a:rPr lang="en-US" dirty="0" err="1"/>
              <a:t>rốn</a:t>
            </a:r>
            <a:r>
              <a:rPr lang="en-US" dirty="0"/>
              <a:t>, </a:t>
            </a:r>
            <a:r>
              <a:rPr lang="en-US" dirty="0" err="1"/>
              <a:t>lan</a:t>
            </a:r>
            <a:r>
              <a:rPr lang="en-US" dirty="0"/>
              <a:t> </a:t>
            </a:r>
            <a:r>
              <a:rPr lang="en-US" dirty="0" err="1"/>
              <a:t>sau</a:t>
            </a:r>
            <a:r>
              <a:rPr lang="en-US" dirty="0"/>
              <a:t> </a:t>
            </a:r>
            <a:r>
              <a:rPr lang="en-US" dirty="0" err="1"/>
              <a:t>lưng</a:t>
            </a:r>
            <a:endParaRPr lang="en-US" dirty="0"/>
          </a:p>
        </p:txBody>
      </p:sp>
      <p:pic>
        <p:nvPicPr>
          <p:cNvPr id="1026" name="Picture 2" descr="Phình động mạch chủ bụng kích 36.2x85.4mm có điều trị được không? | Vinme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0654" y="1999781"/>
            <a:ext cx="5382341" cy="3585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76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DIỄN TIẾN TỰ NHIÊN</a:t>
            </a:r>
          </a:p>
        </p:txBody>
      </p:sp>
      <p:sp>
        <p:nvSpPr>
          <p:cNvPr id="3" name="Content Placeholder 2"/>
          <p:cNvSpPr>
            <a:spLocks noGrp="1"/>
          </p:cNvSpPr>
          <p:nvPr>
            <p:ph idx="1"/>
          </p:nvPr>
        </p:nvSpPr>
        <p:spPr/>
        <p:txBody>
          <a:bodyPr/>
          <a:lstStyle/>
          <a:p>
            <a:pPr marL="0" indent="0">
              <a:buNone/>
            </a:pPr>
            <a:r>
              <a:rPr lang="en-US" dirty="0" err="1"/>
              <a:t>Vỡ</a:t>
            </a:r>
            <a:r>
              <a:rPr lang="en-US" dirty="0"/>
              <a:t> </a:t>
            </a:r>
            <a:r>
              <a:rPr lang="en-US" dirty="0" err="1"/>
              <a:t>sau</a:t>
            </a:r>
            <a:r>
              <a:rPr lang="en-US" dirty="0"/>
              <a:t> </a:t>
            </a:r>
            <a:r>
              <a:rPr lang="en-US" dirty="0" err="1"/>
              <a:t>phúc</a:t>
            </a:r>
            <a:r>
              <a:rPr lang="en-US" dirty="0"/>
              <a:t> </a:t>
            </a:r>
            <a:r>
              <a:rPr lang="en-US" dirty="0" err="1"/>
              <a:t>mạc</a:t>
            </a:r>
            <a:endParaRPr lang="en-US" dirty="0"/>
          </a:p>
          <a:p>
            <a:r>
              <a:rPr lang="en-US" dirty="0" err="1"/>
              <a:t>Triệu</a:t>
            </a:r>
            <a:r>
              <a:rPr lang="en-US" dirty="0"/>
              <a:t> </a:t>
            </a:r>
            <a:r>
              <a:rPr lang="en-US" dirty="0" err="1"/>
              <a:t>chứng</a:t>
            </a:r>
            <a:r>
              <a:rPr lang="en-US" dirty="0"/>
              <a:t> </a:t>
            </a:r>
            <a:r>
              <a:rPr lang="en-US" dirty="0" err="1"/>
              <a:t>thực</a:t>
            </a:r>
            <a:r>
              <a:rPr lang="en-US" dirty="0"/>
              <a:t> </a:t>
            </a:r>
            <a:r>
              <a:rPr lang="en-US" dirty="0" err="1"/>
              <a:t>thể</a:t>
            </a:r>
            <a:endParaRPr lang="en-US" dirty="0"/>
          </a:p>
          <a:p>
            <a:pPr lvl="1">
              <a:buFont typeface="Wingdings" panose="05000000000000000000" pitchFamily="2" charset="2"/>
              <a:buChar char="Ø"/>
            </a:pPr>
            <a:r>
              <a:rPr lang="en-US" dirty="0"/>
              <a:t> </a:t>
            </a:r>
            <a:r>
              <a:rPr lang="en-US" dirty="0" err="1"/>
              <a:t>Đối</a:t>
            </a:r>
            <a:r>
              <a:rPr lang="en-US" dirty="0"/>
              <a:t> </a:t>
            </a:r>
            <a:r>
              <a:rPr lang="en-US" dirty="0" err="1"/>
              <a:t>với</a:t>
            </a:r>
            <a:r>
              <a:rPr lang="en-US" dirty="0"/>
              <a:t> </a:t>
            </a:r>
            <a:r>
              <a:rPr lang="en-US" dirty="0" err="1"/>
              <a:t>bn</a:t>
            </a:r>
            <a:r>
              <a:rPr lang="en-US" dirty="0"/>
              <a:t> </a:t>
            </a:r>
            <a:r>
              <a:rPr lang="en-US" dirty="0" err="1"/>
              <a:t>gầy</a:t>
            </a:r>
            <a:r>
              <a:rPr lang="en-US" dirty="0"/>
              <a:t> + </a:t>
            </a:r>
            <a:r>
              <a:rPr lang="en-US" dirty="0" err="1"/>
              <a:t>khối</a:t>
            </a:r>
            <a:r>
              <a:rPr lang="en-US" dirty="0"/>
              <a:t> </a:t>
            </a:r>
            <a:r>
              <a:rPr lang="en-US" dirty="0" err="1"/>
              <a:t>phình</a:t>
            </a:r>
            <a:r>
              <a:rPr lang="en-US" dirty="0"/>
              <a:t> </a:t>
            </a:r>
            <a:r>
              <a:rPr lang="en-US" dirty="0" err="1"/>
              <a:t>đã</a:t>
            </a:r>
            <a:r>
              <a:rPr lang="en-US" dirty="0"/>
              <a:t> </a:t>
            </a:r>
            <a:r>
              <a:rPr lang="en-US" dirty="0" err="1"/>
              <a:t>có</a:t>
            </a:r>
            <a:r>
              <a:rPr lang="en-US" dirty="0"/>
              <a:t> </a:t>
            </a:r>
            <a:r>
              <a:rPr lang="en-US" dirty="0" err="1"/>
              <a:t>từ</a:t>
            </a:r>
            <a:r>
              <a:rPr lang="en-US" dirty="0"/>
              <a:t> </a:t>
            </a:r>
            <a:r>
              <a:rPr lang="en-US" dirty="0" err="1"/>
              <a:t>trước</a:t>
            </a:r>
            <a:r>
              <a:rPr lang="en-US" dirty="0"/>
              <a:t>: </a:t>
            </a:r>
            <a:r>
              <a:rPr lang="en-US" dirty="0" err="1"/>
              <a:t>sau</a:t>
            </a:r>
            <a:r>
              <a:rPr lang="en-US" dirty="0"/>
              <a:t> </a:t>
            </a:r>
            <a:r>
              <a:rPr lang="en-US" dirty="0" err="1"/>
              <a:t>khi</a:t>
            </a:r>
            <a:r>
              <a:rPr lang="en-US" dirty="0"/>
              <a:t> </a:t>
            </a:r>
            <a:r>
              <a:rPr lang="en-US" dirty="0" err="1"/>
              <a:t>vỡ</a:t>
            </a:r>
            <a:r>
              <a:rPr lang="en-US" dirty="0"/>
              <a:t> </a:t>
            </a:r>
            <a:r>
              <a:rPr lang="en-US" dirty="0" err="1"/>
              <a:t>từ</a:t>
            </a:r>
            <a:r>
              <a:rPr lang="en-US" dirty="0"/>
              <a:t> </a:t>
            </a:r>
            <a:r>
              <a:rPr lang="en-US" dirty="0" err="1"/>
              <a:t>từ</a:t>
            </a:r>
            <a:r>
              <a:rPr lang="en-US" dirty="0"/>
              <a:t> </a:t>
            </a:r>
            <a:r>
              <a:rPr lang="en-US" dirty="0" err="1"/>
              <a:t>ra</a:t>
            </a:r>
            <a:r>
              <a:rPr lang="en-US" dirty="0"/>
              <a:t> </a:t>
            </a:r>
            <a:r>
              <a:rPr lang="en-US" dirty="0" err="1"/>
              <a:t>sau</a:t>
            </a:r>
            <a:r>
              <a:rPr lang="en-US" dirty="0"/>
              <a:t> </a:t>
            </a:r>
            <a:r>
              <a:rPr lang="en-US" dirty="0" err="1"/>
              <a:t>phúc</a:t>
            </a:r>
            <a:r>
              <a:rPr lang="en-US" dirty="0"/>
              <a:t> </a:t>
            </a:r>
            <a:r>
              <a:rPr lang="en-US" dirty="0" err="1"/>
              <a:t>mạc</a:t>
            </a:r>
            <a:r>
              <a:rPr lang="en-US" dirty="0"/>
              <a:t>, </a:t>
            </a:r>
            <a:r>
              <a:rPr lang="en-US" dirty="0" err="1"/>
              <a:t>khối</a:t>
            </a:r>
            <a:r>
              <a:rPr lang="en-US" dirty="0"/>
              <a:t> </a:t>
            </a:r>
            <a:r>
              <a:rPr lang="en-US" dirty="0" err="1"/>
              <a:t>phình</a:t>
            </a:r>
            <a:r>
              <a:rPr lang="en-US" dirty="0"/>
              <a:t> </a:t>
            </a:r>
            <a:r>
              <a:rPr lang="en-US" dirty="0" err="1"/>
              <a:t>giảm</a:t>
            </a:r>
            <a:r>
              <a:rPr lang="en-US" dirty="0"/>
              <a:t> </a:t>
            </a:r>
            <a:r>
              <a:rPr lang="en-US" dirty="0" err="1"/>
              <a:t>đường</a:t>
            </a:r>
            <a:r>
              <a:rPr lang="en-US" dirty="0"/>
              <a:t> </a:t>
            </a:r>
            <a:r>
              <a:rPr lang="en-US" dirty="0" err="1"/>
              <a:t>kính</a:t>
            </a:r>
            <a:r>
              <a:rPr lang="en-US" dirty="0"/>
              <a:t> </a:t>
            </a:r>
            <a:r>
              <a:rPr lang="en-US" dirty="0" err="1"/>
              <a:t>trước</a:t>
            </a:r>
            <a:r>
              <a:rPr lang="en-US" dirty="0"/>
              <a:t> </a:t>
            </a:r>
            <a:r>
              <a:rPr lang="en-US" dirty="0" err="1"/>
              <a:t>sau</a:t>
            </a:r>
            <a:r>
              <a:rPr lang="en-US" dirty="0"/>
              <a:t> </a:t>
            </a:r>
            <a:r>
              <a:rPr lang="en-US" dirty="0" err="1"/>
              <a:t>và</a:t>
            </a:r>
            <a:r>
              <a:rPr lang="en-US" dirty="0"/>
              <a:t> to </a:t>
            </a:r>
            <a:r>
              <a:rPr lang="en-US" dirty="0" err="1"/>
              <a:t>bè</a:t>
            </a:r>
            <a:r>
              <a:rPr lang="en-US" dirty="0"/>
              <a:t> </a:t>
            </a:r>
            <a:r>
              <a:rPr lang="en-US" dirty="0" err="1"/>
              <a:t>ra</a:t>
            </a:r>
            <a:r>
              <a:rPr lang="en-US" dirty="0"/>
              <a:t> </a:t>
            </a:r>
            <a:r>
              <a:rPr lang="en-US" dirty="0" err="1"/>
              <a:t>xung</a:t>
            </a:r>
            <a:r>
              <a:rPr lang="en-US" dirty="0"/>
              <a:t> </a:t>
            </a:r>
            <a:r>
              <a:rPr lang="en-US" dirty="0" err="1"/>
              <a:t>quanh</a:t>
            </a:r>
            <a:endParaRPr lang="en-US" dirty="0"/>
          </a:p>
          <a:p>
            <a:pPr lvl="1">
              <a:buFont typeface="Wingdings" panose="05000000000000000000" pitchFamily="2" charset="2"/>
              <a:buChar char="Ø"/>
            </a:pPr>
            <a:r>
              <a:rPr lang="en-US" dirty="0"/>
              <a:t> </a:t>
            </a:r>
            <a:r>
              <a:rPr lang="en-US" dirty="0" err="1"/>
              <a:t>Hội</a:t>
            </a:r>
            <a:r>
              <a:rPr lang="en-US" dirty="0"/>
              <a:t> </a:t>
            </a:r>
            <a:r>
              <a:rPr lang="en-US" dirty="0" err="1"/>
              <a:t>chứng</a:t>
            </a:r>
            <a:r>
              <a:rPr lang="en-US" dirty="0"/>
              <a:t> </a:t>
            </a:r>
            <a:r>
              <a:rPr lang="en-US" dirty="0" err="1"/>
              <a:t>xuất</a:t>
            </a:r>
            <a:r>
              <a:rPr lang="en-US" dirty="0"/>
              <a:t> </a:t>
            </a:r>
            <a:r>
              <a:rPr lang="en-US" dirty="0" err="1"/>
              <a:t>huyết</a:t>
            </a:r>
            <a:r>
              <a:rPr lang="en-US" dirty="0"/>
              <a:t> </a:t>
            </a:r>
            <a:r>
              <a:rPr lang="en-US" dirty="0" err="1"/>
              <a:t>nội</a:t>
            </a:r>
            <a:r>
              <a:rPr lang="en-US" dirty="0"/>
              <a:t>: </a:t>
            </a:r>
            <a:r>
              <a:rPr lang="en-US" dirty="0" err="1"/>
              <a:t>mạch</a:t>
            </a:r>
            <a:r>
              <a:rPr lang="en-US" dirty="0"/>
              <a:t> </a:t>
            </a:r>
            <a:r>
              <a:rPr lang="en-US" dirty="0" err="1"/>
              <a:t>nhanh</a:t>
            </a:r>
            <a:r>
              <a:rPr lang="en-US" dirty="0"/>
              <a:t>, </a:t>
            </a:r>
            <a:r>
              <a:rPr lang="en-US" dirty="0" err="1"/>
              <a:t>huyết</a:t>
            </a:r>
            <a:r>
              <a:rPr lang="en-US" dirty="0"/>
              <a:t> </a:t>
            </a:r>
            <a:r>
              <a:rPr lang="en-US" dirty="0" err="1"/>
              <a:t>áp</a:t>
            </a:r>
            <a:r>
              <a:rPr lang="en-US" dirty="0"/>
              <a:t> </a:t>
            </a:r>
            <a:r>
              <a:rPr lang="en-US" dirty="0" err="1"/>
              <a:t>giảm</a:t>
            </a:r>
            <a:r>
              <a:rPr lang="en-US" dirty="0"/>
              <a:t> so </a:t>
            </a:r>
            <a:r>
              <a:rPr lang="en-US" dirty="0" err="1"/>
              <a:t>với</a:t>
            </a:r>
            <a:r>
              <a:rPr lang="en-US" dirty="0"/>
              <a:t> </a:t>
            </a:r>
            <a:r>
              <a:rPr lang="en-US" dirty="0" err="1"/>
              <a:t>mức</a:t>
            </a:r>
            <a:r>
              <a:rPr lang="en-US" dirty="0"/>
              <a:t> </a:t>
            </a:r>
            <a:r>
              <a:rPr lang="en-US" dirty="0" err="1"/>
              <a:t>bình</a:t>
            </a:r>
            <a:r>
              <a:rPr lang="en-US" dirty="0"/>
              <a:t> </a:t>
            </a:r>
            <a:r>
              <a:rPr lang="en-US" dirty="0" err="1"/>
              <a:t>thường</a:t>
            </a:r>
            <a:r>
              <a:rPr lang="en-US" dirty="0"/>
              <a:t> </a:t>
            </a:r>
            <a:r>
              <a:rPr lang="en-US" dirty="0" err="1"/>
              <a:t>của</a:t>
            </a:r>
            <a:r>
              <a:rPr lang="en-US" dirty="0"/>
              <a:t> </a:t>
            </a:r>
            <a:r>
              <a:rPr lang="en-US" dirty="0" err="1"/>
              <a:t>bn</a:t>
            </a:r>
            <a:r>
              <a:rPr lang="en-US" dirty="0"/>
              <a:t>, da </a:t>
            </a:r>
            <a:r>
              <a:rPr lang="en-US" dirty="0" err="1"/>
              <a:t>niêm</a:t>
            </a:r>
            <a:r>
              <a:rPr lang="en-US" dirty="0"/>
              <a:t> </a:t>
            </a:r>
            <a:r>
              <a:rPr lang="en-US" dirty="0" err="1"/>
              <a:t>nhợt</a:t>
            </a:r>
            <a:endParaRPr lang="en-US" dirty="0"/>
          </a:p>
        </p:txBody>
      </p:sp>
    </p:spTree>
    <p:extLst>
      <p:ext uri="{BB962C8B-B14F-4D97-AF65-F5344CB8AC3E}">
        <p14:creationId xmlns:p14="http://schemas.microsoft.com/office/powerpoint/2010/main" val="192216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lstStyle/>
          <a:p>
            <a:r>
              <a:rPr lang="en-US" dirty="0"/>
              <a:t>DIỄN TIẾN TỰ NHIÊN</a:t>
            </a:r>
          </a:p>
        </p:txBody>
      </p:sp>
      <p:sp>
        <p:nvSpPr>
          <p:cNvPr id="3" name="Content Placeholder 2"/>
          <p:cNvSpPr>
            <a:spLocks noGrp="1"/>
          </p:cNvSpPr>
          <p:nvPr>
            <p:ph idx="1"/>
          </p:nvPr>
        </p:nvSpPr>
        <p:spPr/>
        <p:txBody>
          <a:bodyPr/>
          <a:lstStyle/>
          <a:p>
            <a:pPr marL="0" indent="0">
              <a:buNone/>
            </a:pPr>
            <a:r>
              <a:rPr lang="en-US" dirty="0" err="1"/>
              <a:t>Vỡ</a:t>
            </a:r>
            <a:r>
              <a:rPr lang="en-US" dirty="0"/>
              <a:t> </a:t>
            </a:r>
            <a:r>
              <a:rPr lang="en-US" dirty="0" err="1"/>
              <a:t>sau</a:t>
            </a:r>
            <a:r>
              <a:rPr lang="en-US" dirty="0"/>
              <a:t> </a:t>
            </a:r>
            <a:r>
              <a:rPr lang="en-US" dirty="0" err="1"/>
              <a:t>phúc</a:t>
            </a:r>
            <a:r>
              <a:rPr lang="en-US" dirty="0"/>
              <a:t> </a:t>
            </a:r>
            <a:r>
              <a:rPr lang="en-US" dirty="0" err="1"/>
              <a:t>mạc</a:t>
            </a:r>
            <a:endParaRPr lang="en-US" dirty="0"/>
          </a:p>
          <a:p>
            <a:r>
              <a:rPr lang="en-US" dirty="0" err="1"/>
              <a:t>Cận</a:t>
            </a:r>
            <a:r>
              <a:rPr lang="en-US" dirty="0"/>
              <a:t> </a:t>
            </a:r>
            <a:r>
              <a:rPr lang="en-US" dirty="0" err="1"/>
              <a:t>lâm</a:t>
            </a:r>
            <a:r>
              <a:rPr lang="en-US" dirty="0"/>
              <a:t> </a:t>
            </a:r>
            <a:r>
              <a:rPr lang="en-US" dirty="0" err="1"/>
              <a:t>sàng</a:t>
            </a:r>
            <a:r>
              <a:rPr lang="en-US" dirty="0"/>
              <a:t>: </a:t>
            </a:r>
          </a:p>
          <a:p>
            <a:pPr marL="0" indent="0">
              <a:buNone/>
            </a:pPr>
            <a:r>
              <a:rPr lang="en-US" dirty="0"/>
              <a:t>	</a:t>
            </a:r>
            <a:r>
              <a:rPr lang="en-US" dirty="0" err="1"/>
              <a:t>Siêu</a:t>
            </a:r>
            <a:r>
              <a:rPr lang="en-US" dirty="0"/>
              <a:t> </a:t>
            </a:r>
            <a:r>
              <a:rPr lang="en-US" dirty="0" err="1"/>
              <a:t>âm</a:t>
            </a:r>
            <a:r>
              <a:rPr lang="en-US" dirty="0"/>
              <a:t> Doppler </a:t>
            </a:r>
            <a:r>
              <a:rPr lang="en-US" dirty="0" err="1"/>
              <a:t>mạch</a:t>
            </a:r>
            <a:r>
              <a:rPr lang="en-US" dirty="0"/>
              <a:t> </a:t>
            </a:r>
            <a:r>
              <a:rPr lang="en-US" dirty="0" err="1"/>
              <a:t>máu</a:t>
            </a:r>
            <a:r>
              <a:rPr lang="en-US" dirty="0"/>
              <a:t> </a:t>
            </a:r>
            <a:r>
              <a:rPr lang="en-US" dirty="0" err="1"/>
              <a:t>để</a:t>
            </a:r>
            <a:r>
              <a:rPr lang="en-US" dirty="0"/>
              <a:t> </a:t>
            </a:r>
            <a:r>
              <a:rPr lang="en-US" dirty="0" err="1"/>
              <a:t>đánh</a:t>
            </a:r>
            <a:r>
              <a:rPr lang="en-US" dirty="0"/>
              <a:t> </a:t>
            </a:r>
            <a:r>
              <a:rPr lang="en-US" dirty="0" err="1"/>
              <a:t>giá</a:t>
            </a:r>
            <a:r>
              <a:rPr lang="en-US" dirty="0"/>
              <a:t>:</a:t>
            </a:r>
          </a:p>
          <a:p>
            <a:pPr lvl="1">
              <a:buFont typeface="Wingdings" panose="05000000000000000000" pitchFamily="2" charset="2"/>
              <a:buChar char="Ø"/>
            </a:pPr>
            <a:r>
              <a:rPr lang="en-US" dirty="0"/>
              <a:t> </a:t>
            </a:r>
            <a:r>
              <a:rPr lang="en-US" dirty="0" err="1"/>
              <a:t>Vị</a:t>
            </a:r>
            <a:r>
              <a:rPr lang="en-US" dirty="0"/>
              <a:t> </a:t>
            </a:r>
            <a:r>
              <a:rPr lang="en-US" dirty="0" err="1"/>
              <a:t>trí</a:t>
            </a:r>
            <a:r>
              <a:rPr lang="en-US" dirty="0"/>
              <a:t> </a:t>
            </a:r>
            <a:r>
              <a:rPr lang="en-US" dirty="0" err="1"/>
              <a:t>vỡ</a:t>
            </a:r>
            <a:endParaRPr lang="en-US" dirty="0"/>
          </a:p>
          <a:p>
            <a:pPr lvl="1">
              <a:buFont typeface="Wingdings" panose="05000000000000000000" pitchFamily="2" charset="2"/>
              <a:buChar char="Ø"/>
            </a:pPr>
            <a:r>
              <a:rPr lang="en-US" dirty="0"/>
              <a:t> </a:t>
            </a:r>
            <a:r>
              <a:rPr lang="en-US" dirty="0" err="1"/>
              <a:t>Mức</a:t>
            </a:r>
            <a:r>
              <a:rPr lang="en-US" dirty="0"/>
              <a:t> </a:t>
            </a:r>
            <a:r>
              <a:rPr lang="en-US" dirty="0" err="1"/>
              <a:t>độ</a:t>
            </a:r>
            <a:r>
              <a:rPr lang="en-US" dirty="0"/>
              <a:t> </a:t>
            </a:r>
            <a:r>
              <a:rPr lang="en-US" dirty="0" err="1"/>
              <a:t>lan</a:t>
            </a:r>
            <a:r>
              <a:rPr lang="en-US" dirty="0"/>
              <a:t> </a:t>
            </a:r>
            <a:r>
              <a:rPr lang="en-US" dirty="0" err="1"/>
              <a:t>rộng</a:t>
            </a:r>
            <a:r>
              <a:rPr lang="en-US" dirty="0"/>
              <a:t> </a:t>
            </a:r>
            <a:r>
              <a:rPr lang="en-US" dirty="0" err="1"/>
              <a:t>của</a:t>
            </a:r>
            <a:r>
              <a:rPr lang="en-US" dirty="0"/>
              <a:t> </a:t>
            </a:r>
            <a:r>
              <a:rPr lang="en-US" dirty="0" err="1"/>
              <a:t>khối</a:t>
            </a:r>
            <a:r>
              <a:rPr lang="en-US" dirty="0"/>
              <a:t> </a:t>
            </a:r>
            <a:r>
              <a:rPr lang="en-US" dirty="0" err="1"/>
              <a:t>máu</a:t>
            </a:r>
            <a:r>
              <a:rPr lang="en-US" dirty="0"/>
              <a:t> </a:t>
            </a:r>
            <a:r>
              <a:rPr lang="en-US" dirty="0" err="1"/>
              <a:t>tụ</a:t>
            </a:r>
            <a:endParaRPr lang="en-US" dirty="0"/>
          </a:p>
          <a:p>
            <a:pPr lvl="1">
              <a:buFont typeface="Wingdings" panose="05000000000000000000" pitchFamily="2" charset="2"/>
              <a:buChar char="Ø"/>
            </a:pPr>
            <a:r>
              <a:rPr lang="en-US" dirty="0"/>
              <a:t> </a:t>
            </a:r>
            <a:r>
              <a:rPr lang="en-US" dirty="0" err="1"/>
              <a:t>Tình</a:t>
            </a:r>
            <a:r>
              <a:rPr lang="en-US" dirty="0"/>
              <a:t> </a:t>
            </a:r>
            <a:r>
              <a:rPr lang="en-US" dirty="0" err="1"/>
              <a:t>trạng</a:t>
            </a:r>
            <a:r>
              <a:rPr lang="en-US" dirty="0"/>
              <a:t> </a:t>
            </a:r>
            <a:r>
              <a:rPr lang="en-US" dirty="0" err="1"/>
              <a:t>mạch</a:t>
            </a:r>
            <a:r>
              <a:rPr lang="en-US" dirty="0"/>
              <a:t> </a:t>
            </a:r>
            <a:r>
              <a:rPr lang="en-US" dirty="0" err="1"/>
              <a:t>máu</a:t>
            </a:r>
            <a:r>
              <a:rPr lang="en-US" dirty="0"/>
              <a:t> </a:t>
            </a:r>
            <a:r>
              <a:rPr lang="en-US" dirty="0" err="1"/>
              <a:t>hạ</a:t>
            </a:r>
            <a:r>
              <a:rPr lang="en-US" dirty="0"/>
              <a:t> </a:t>
            </a:r>
            <a:r>
              <a:rPr lang="en-US" dirty="0" err="1"/>
              <a:t>lưu</a:t>
            </a:r>
            <a:endParaRPr lang="en-US" dirty="0"/>
          </a:p>
          <a:p>
            <a:pPr marL="0" indent="0">
              <a:buNone/>
            </a:pPr>
            <a:endParaRPr lang="en-US" dirty="0"/>
          </a:p>
        </p:txBody>
      </p:sp>
    </p:spTree>
    <p:extLst>
      <p:ext uri="{BB962C8B-B14F-4D97-AF65-F5344CB8AC3E}">
        <p14:creationId xmlns:p14="http://schemas.microsoft.com/office/powerpoint/2010/main" val="97724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DIỄN TIẾN TỰ NHIÊN</a:t>
            </a:r>
          </a:p>
        </p:txBody>
      </p:sp>
      <p:sp>
        <p:nvSpPr>
          <p:cNvPr id="3" name="Content Placeholder 2"/>
          <p:cNvSpPr>
            <a:spLocks noGrp="1"/>
          </p:cNvSpPr>
          <p:nvPr>
            <p:ph idx="1"/>
          </p:nvPr>
        </p:nvSpPr>
        <p:spPr/>
        <p:txBody>
          <a:bodyPr/>
          <a:lstStyle/>
          <a:p>
            <a:pPr marL="0" indent="0">
              <a:buNone/>
            </a:pPr>
            <a:r>
              <a:rPr lang="en-US" dirty="0" err="1"/>
              <a:t>Vỡ</a:t>
            </a:r>
            <a:r>
              <a:rPr lang="en-US" dirty="0"/>
              <a:t> </a:t>
            </a:r>
            <a:r>
              <a:rPr lang="en-US" dirty="0" err="1"/>
              <a:t>vào</a:t>
            </a:r>
            <a:r>
              <a:rPr lang="en-US" dirty="0"/>
              <a:t> </a:t>
            </a:r>
            <a:r>
              <a:rPr lang="en-US" dirty="0" err="1"/>
              <a:t>xoang</a:t>
            </a:r>
            <a:r>
              <a:rPr lang="en-US" dirty="0"/>
              <a:t> </a:t>
            </a:r>
            <a:r>
              <a:rPr lang="en-US" dirty="0" err="1"/>
              <a:t>phúc</a:t>
            </a:r>
            <a:r>
              <a:rPr lang="en-US" dirty="0"/>
              <a:t> </a:t>
            </a:r>
            <a:r>
              <a:rPr lang="en-US" dirty="0" err="1"/>
              <a:t>mạc</a:t>
            </a:r>
            <a:endParaRPr lang="en-US" dirty="0"/>
          </a:p>
          <a:p>
            <a:r>
              <a:rPr lang="en-US" dirty="0" err="1"/>
              <a:t>Bệnh</a:t>
            </a:r>
            <a:r>
              <a:rPr lang="en-US" dirty="0"/>
              <a:t> </a:t>
            </a:r>
            <a:r>
              <a:rPr lang="en-US" dirty="0" err="1"/>
              <a:t>cảnh</a:t>
            </a:r>
            <a:r>
              <a:rPr lang="en-US" dirty="0"/>
              <a:t> </a:t>
            </a:r>
            <a:r>
              <a:rPr lang="en-US" dirty="0" err="1"/>
              <a:t>nổi</a:t>
            </a:r>
            <a:r>
              <a:rPr lang="en-US" dirty="0"/>
              <a:t> </a:t>
            </a:r>
            <a:r>
              <a:rPr lang="en-US" dirty="0" err="1"/>
              <a:t>bật</a:t>
            </a:r>
            <a:r>
              <a:rPr lang="en-US" dirty="0"/>
              <a:t> </a:t>
            </a:r>
            <a:r>
              <a:rPr lang="en-US" dirty="0" err="1"/>
              <a:t>là</a:t>
            </a:r>
            <a:r>
              <a:rPr lang="en-US" dirty="0"/>
              <a:t>:</a:t>
            </a:r>
          </a:p>
          <a:p>
            <a:pPr lvl="1">
              <a:buFont typeface="Wingdings" panose="05000000000000000000" pitchFamily="2" charset="2"/>
              <a:buChar char="Ø"/>
            </a:pPr>
            <a:r>
              <a:rPr lang="en-US" dirty="0"/>
              <a:t> </a:t>
            </a:r>
            <a:r>
              <a:rPr lang="en-US" dirty="0" err="1"/>
              <a:t>Truy</a:t>
            </a:r>
            <a:r>
              <a:rPr lang="en-US" dirty="0"/>
              <a:t> </a:t>
            </a:r>
            <a:r>
              <a:rPr lang="en-US" dirty="0" err="1"/>
              <a:t>mạch</a:t>
            </a:r>
            <a:r>
              <a:rPr lang="en-US" dirty="0"/>
              <a:t> </a:t>
            </a:r>
            <a:r>
              <a:rPr lang="en-US" dirty="0" err="1"/>
              <a:t>không</a:t>
            </a:r>
            <a:r>
              <a:rPr lang="en-US" dirty="0"/>
              <a:t> </a:t>
            </a:r>
            <a:r>
              <a:rPr lang="en-US" dirty="0" err="1"/>
              <a:t>phục</a:t>
            </a:r>
            <a:r>
              <a:rPr lang="en-US" dirty="0"/>
              <a:t> </a:t>
            </a:r>
            <a:r>
              <a:rPr lang="en-US" dirty="0" err="1"/>
              <a:t>hồi</a:t>
            </a:r>
            <a:endParaRPr lang="en-US" dirty="0"/>
          </a:p>
          <a:p>
            <a:pPr lvl="1">
              <a:buFont typeface="Wingdings" panose="05000000000000000000" pitchFamily="2" charset="2"/>
              <a:buChar char="Ø"/>
            </a:pPr>
            <a:r>
              <a:rPr lang="en-US" dirty="0"/>
              <a:t> </a:t>
            </a:r>
            <a:r>
              <a:rPr lang="en-US" dirty="0" err="1"/>
              <a:t>Khối</a:t>
            </a:r>
            <a:r>
              <a:rPr lang="en-US" dirty="0"/>
              <a:t> </a:t>
            </a:r>
            <a:r>
              <a:rPr lang="en-US" dirty="0" err="1"/>
              <a:t>phình</a:t>
            </a:r>
            <a:r>
              <a:rPr lang="en-US" dirty="0"/>
              <a:t> </a:t>
            </a:r>
            <a:r>
              <a:rPr lang="en-US" dirty="0" err="1"/>
              <a:t>xẹp</a:t>
            </a:r>
            <a:r>
              <a:rPr lang="en-US" dirty="0"/>
              <a:t> </a:t>
            </a:r>
            <a:r>
              <a:rPr lang="en-US" dirty="0" err="1"/>
              <a:t>từ</a:t>
            </a:r>
            <a:r>
              <a:rPr lang="en-US" dirty="0"/>
              <a:t> </a:t>
            </a:r>
            <a:r>
              <a:rPr lang="en-US" dirty="0" err="1"/>
              <a:t>từ</a:t>
            </a:r>
            <a:r>
              <a:rPr lang="en-US" dirty="0"/>
              <a:t> </a:t>
            </a:r>
            <a:r>
              <a:rPr lang="en-US" dirty="0" err="1"/>
              <a:t>và</a:t>
            </a:r>
            <a:r>
              <a:rPr lang="en-US" dirty="0"/>
              <a:t> </a:t>
            </a:r>
            <a:r>
              <a:rPr lang="en-US" dirty="0" err="1"/>
              <a:t>biến</a:t>
            </a:r>
            <a:r>
              <a:rPr lang="en-US" dirty="0"/>
              <a:t> </a:t>
            </a:r>
            <a:r>
              <a:rPr lang="en-US" dirty="0" err="1"/>
              <a:t>mất</a:t>
            </a:r>
            <a:endParaRPr lang="en-US" dirty="0"/>
          </a:p>
          <a:p>
            <a:r>
              <a:rPr lang="en-US" dirty="0" err="1"/>
              <a:t>Khẳng</a:t>
            </a:r>
            <a:r>
              <a:rPr lang="en-US" dirty="0"/>
              <a:t> </a:t>
            </a:r>
            <a:r>
              <a:rPr lang="en-US" dirty="0" err="1"/>
              <a:t>định</a:t>
            </a:r>
            <a:r>
              <a:rPr lang="en-US" dirty="0"/>
              <a:t>: </a:t>
            </a:r>
            <a:r>
              <a:rPr lang="en-US" dirty="0" err="1"/>
              <a:t>có</a:t>
            </a:r>
            <a:r>
              <a:rPr lang="en-US" dirty="0"/>
              <a:t> </a:t>
            </a:r>
            <a:r>
              <a:rPr lang="en-US" dirty="0" err="1"/>
              <a:t>thể</a:t>
            </a:r>
            <a:r>
              <a:rPr lang="en-US" dirty="0"/>
              <a:t> </a:t>
            </a:r>
            <a:r>
              <a:rPr lang="en-US" dirty="0" err="1"/>
              <a:t>lấy</a:t>
            </a:r>
            <a:r>
              <a:rPr lang="en-US" dirty="0"/>
              <a:t> </a:t>
            </a:r>
            <a:r>
              <a:rPr lang="en-US" dirty="0" err="1"/>
              <a:t>kim</a:t>
            </a:r>
            <a:r>
              <a:rPr lang="en-US" dirty="0"/>
              <a:t> </a:t>
            </a:r>
            <a:r>
              <a:rPr lang="en-US" dirty="0" err="1"/>
              <a:t>chọc</a:t>
            </a:r>
            <a:r>
              <a:rPr lang="en-US" dirty="0"/>
              <a:t> </a:t>
            </a:r>
            <a:r>
              <a:rPr lang="en-US" dirty="0" err="1"/>
              <a:t>dò</a:t>
            </a:r>
            <a:r>
              <a:rPr lang="en-US" dirty="0"/>
              <a:t> ổ </a:t>
            </a:r>
            <a:r>
              <a:rPr lang="en-US" dirty="0" err="1"/>
              <a:t>bụng</a:t>
            </a:r>
            <a:r>
              <a:rPr lang="en-US" dirty="0"/>
              <a:t> </a:t>
            </a:r>
            <a:r>
              <a:rPr lang="en-US" dirty="0" err="1"/>
              <a:t>ra</a:t>
            </a:r>
            <a:r>
              <a:rPr lang="en-US" dirty="0"/>
              <a:t> </a:t>
            </a:r>
            <a:r>
              <a:rPr lang="en-US" dirty="0" err="1"/>
              <a:t>máu</a:t>
            </a:r>
            <a:r>
              <a:rPr lang="en-US" dirty="0"/>
              <a:t> </a:t>
            </a:r>
            <a:r>
              <a:rPr lang="en-US" dirty="0" err="1"/>
              <a:t>không</a:t>
            </a:r>
            <a:r>
              <a:rPr lang="en-US" dirty="0"/>
              <a:t> </a:t>
            </a:r>
            <a:r>
              <a:rPr lang="en-US" dirty="0" err="1"/>
              <a:t>đông</a:t>
            </a:r>
            <a:endParaRPr lang="en-US" dirty="0"/>
          </a:p>
          <a:p>
            <a:pPr marL="0" indent="0">
              <a:buNone/>
            </a:pPr>
            <a:r>
              <a:rPr lang="en-US" dirty="0">
                <a:solidFill>
                  <a:srgbClr val="FF0000"/>
                </a:solidFill>
              </a:rPr>
              <a:t>NẾU CHẬM TRỄ TRONG CHẨN ĐOÁN -&gt; BN SẼ TỬ VONG</a:t>
            </a:r>
          </a:p>
        </p:txBody>
      </p:sp>
    </p:spTree>
    <p:extLst>
      <p:ext uri="{BB962C8B-B14F-4D97-AF65-F5344CB8AC3E}">
        <p14:creationId xmlns:p14="http://schemas.microsoft.com/office/powerpoint/2010/main" val="293841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DIỄN TIẾN TỰ NHIÊN</a:t>
            </a:r>
          </a:p>
        </p:txBody>
      </p:sp>
      <p:sp>
        <p:nvSpPr>
          <p:cNvPr id="3" name="Content Placeholder 2"/>
          <p:cNvSpPr>
            <a:spLocks noGrp="1"/>
          </p:cNvSpPr>
          <p:nvPr>
            <p:ph idx="1"/>
          </p:nvPr>
        </p:nvSpPr>
        <p:spPr/>
        <p:txBody>
          <a:bodyPr/>
          <a:lstStyle/>
          <a:p>
            <a:pPr marL="0" indent="0">
              <a:buNone/>
            </a:pPr>
            <a:r>
              <a:rPr lang="en-US" dirty="0" err="1"/>
              <a:t>Vỡ</a:t>
            </a:r>
            <a:r>
              <a:rPr lang="en-US" dirty="0"/>
              <a:t> </a:t>
            </a:r>
            <a:r>
              <a:rPr lang="en-US" dirty="0" err="1"/>
              <a:t>vào</a:t>
            </a:r>
            <a:r>
              <a:rPr lang="en-US" dirty="0"/>
              <a:t> </a:t>
            </a:r>
            <a:r>
              <a:rPr lang="en-US" dirty="0" err="1"/>
              <a:t>cơ</a:t>
            </a:r>
            <a:r>
              <a:rPr lang="en-US" dirty="0"/>
              <a:t> </a:t>
            </a:r>
            <a:r>
              <a:rPr lang="en-US" dirty="0" err="1"/>
              <a:t>quan</a:t>
            </a:r>
            <a:r>
              <a:rPr lang="en-US" dirty="0"/>
              <a:t> </a:t>
            </a:r>
            <a:r>
              <a:rPr lang="en-US" dirty="0" err="1"/>
              <a:t>lân</a:t>
            </a:r>
            <a:r>
              <a:rPr lang="en-US" dirty="0"/>
              <a:t> </a:t>
            </a:r>
            <a:r>
              <a:rPr lang="en-US" dirty="0" err="1"/>
              <a:t>cận</a:t>
            </a:r>
            <a:r>
              <a:rPr lang="en-US" dirty="0"/>
              <a:t> (</a:t>
            </a:r>
            <a:r>
              <a:rPr lang="en-US" dirty="0" err="1"/>
              <a:t>hiếm</a:t>
            </a:r>
            <a:r>
              <a:rPr lang="en-US" dirty="0"/>
              <a:t> </a:t>
            </a:r>
            <a:r>
              <a:rPr lang="en-US" dirty="0" err="1"/>
              <a:t>gặp</a:t>
            </a:r>
            <a:r>
              <a:rPr lang="en-US" dirty="0"/>
              <a:t>)</a:t>
            </a:r>
          </a:p>
          <a:p>
            <a:r>
              <a:rPr lang="en-US" dirty="0" err="1"/>
              <a:t>Vỡ</a:t>
            </a:r>
            <a:r>
              <a:rPr lang="en-US" dirty="0"/>
              <a:t> </a:t>
            </a:r>
            <a:r>
              <a:rPr lang="en-US" dirty="0" err="1"/>
              <a:t>vào</a:t>
            </a:r>
            <a:r>
              <a:rPr lang="en-US" dirty="0"/>
              <a:t> </a:t>
            </a:r>
            <a:r>
              <a:rPr lang="en-US" dirty="0" err="1"/>
              <a:t>tá</a:t>
            </a:r>
            <a:r>
              <a:rPr lang="en-US" dirty="0"/>
              <a:t> </a:t>
            </a:r>
            <a:r>
              <a:rPr lang="en-US" dirty="0" err="1"/>
              <a:t>tràng</a:t>
            </a:r>
            <a:r>
              <a:rPr lang="en-US" dirty="0"/>
              <a:t> D3:</a:t>
            </a:r>
          </a:p>
          <a:p>
            <a:pPr lvl="1">
              <a:buFont typeface="Wingdings" panose="05000000000000000000" pitchFamily="2" charset="2"/>
              <a:buChar char="Ø"/>
            </a:pPr>
            <a:r>
              <a:rPr lang="en-US" dirty="0"/>
              <a:t> </a:t>
            </a:r>
            <a:r>
              <a:rPr lang="en-US" dirty="0" err="1"/>
              <a:t>Lâm</a:t>
            </a:r>
            <a:r>
              <a:rPr lang="en-US" dirty="0"/>
              <a:t> </a:t>
            </a:r>
            <a:r>
              <a:rPr lang="en-US" dirty="0" err="1"/>
              <a:t>sàng</a:t>
            </a:r>
            <a:r>
              <a:rPr lang="en-US" dirty="0"/>
              <a:t>: </a:t>
            </a:r>
          </a:p>
          <a:p>
            <a:pPr lvl="2">
              <a:buFont typeface="Courier New" panose="02070309020205020404" pitchFamily="49" charset="0"/>
              <a:buChar char="o"/>
            </a:pPr>
            <a:r>
              <a:rPr lang="en-US" dirty="0" err="1"/>
              <a:t>Xuất</a:t>
            </a:r>
            <a:r>
              <a:rPr lang="en-US" dirty="0"/>
              <a:t> </a:t>
            </a:r>
            <a:r>
              <a:rPr lang="en-US" dirty="0" err="1"/>
              <a:t>huyết</a:t>
            </a:r>
            <a:r>
              <a:rPr lang="en-US" dirty="0"/>
              <a:t> </a:t>
            </a:r>
            <a:r>
              <a:rPr lang="en-US" dirty="0" err="1"/>
              <a:t>tiêu</a:t>
            </a:r>
            <a:r>
              <a:rPr lang="en-US" dirty="0"/>
              <a:t> </a:t>
            </a:r>
            <a:r>
              <a:rPr lang="en-US" dirty="0" err="1"/>
              <a:t>hóa</a:t>
            </a:r>
            <a:r>
              <a:rPr lang="en-US" dirty="0"/>
              <a:t> ồ </a:t>
            </a:r>
            <a:r>
              <a:rPr lang="en-US" dirty="0" err="1"/>
              <a:t>ạt</a:t>
            </a:r>
            <a:r>
              <a:rPr lang="en-US" dirty="0"/>
              <a:t>, </a:t>
            </a:r>
            <a:r>
              <a:rPr lang="en-US" dirty="0" err="1"/>
              <a:t>từng</a:t>
            </a:r>
            <a:r>
              <a:rPr lang="en-US" dirty="0"/>
              <a:t> </a:t>
            </a:r>
            <a:r>
              <a:rPr lang="en-US" dirty="0" err="1"/>
              <a:t>đợt</a:t>
            </a:r>
            <a:endParaRPr lang="en-US" dirty="0"/>
          </a:p>
          <a:p>
            <a:pPr lvl="2">
              <a:buFont typeface="Courier New" panose="02070309020205020404" pitchFamily="49" charset="0"/>
              <a:buChar char="o"/>
            </a:pPr>
            <a:r>
              <a:rPr lang="en-US" dirty="0" err="1"/>
              <a:t>Có</a:t>
            </a:r>
            <a:r>
              <a:rPr lang="en-US" dirty="0"/>
              <a:t> </a:t>
            </a:r>
            <a:r>
              <a:rPr lang="en-US" dirty="0" err="1"/>
              <a:t>thể</a:t>
            </a:r>
            <a:r>
              <a:rPr lang="en-US" dirty="0"/>
              <a:t> </a:t>
            </a:r>
            <a:r>
              <a:rPr lang="en-US" dirty="0" err="1"/>
              <a:t>có</a:t>
            </a:r>
            <a:r>
              <a:rPr lang="en-US" dirty="0"/>
              <a:t> </a:t>
            </a:r>
            <a:r>
              <a:rPr lang="en-US" dirty="0" err="1"/>
              <a:t>biểu</a:t>
            </a:r>
            <a:r>
              <a:rPr lang="en-US" dirty="0"/>
              <a:t> </a:t>
            </a:r>
            <a:r>
              <a:rPr lang="en-US" dirty="0" err="1"/>
              <a:t>hiện</a:t>
            </a:r>
            <a:r>
              <a:rPr lang="en-US" dirty="0"/>
              <a:t> </a:t>
            </a:r>
            <a:r>
              <a:rPr lang="en-US" dirty="0" err="1"/>
              <a:t>bệnh</a:t>
            </a:r>
            <a:r>
              <a:rPr lang="en-US" dirty="0"/>
              <a:t> </a:t>
            </a:r>
            <a:r>
              <a:rPr lang="en-US" dirty="0" err="1"/>
              <a:t>cảnh</a:t>
            </a:r>
            <a:r>
              <a:rPr lang="en-US" dirty="0"/>
              <a:t> </a:t>
            </a:r>
            <a:r>
              <a:rPr lang="en-US" dirty="0" err="1"/>
              <a:t>nhiễm</a:t>
            </a:r>
            <a:r>
              <a:rPr lang="en-US" dirty="0"/>
              <a:t> </a:t>
            </a:r>
            <a:r>
              <a:rPr lang="en-US" dirty="0" err="1"/>
              <a:t>trùng</a:t>
            </a:r>
            <a:r>
              <a:rPr lang="en-US" dirty="0"/>
              <a:t> </a:t>
            </a:r>
            <a:r>
              <a:rPr lang="en-US" dirty="0" err="1"/>
              <a:t>đi</a:t>
            </a:r>
            <a:r>
              <a:rPr lang="en-US" dirty="0"/>
              <a:t> </a:t>
            </a:r>
            <a:r>
              <a:rPr lang="en-US" dirty="0" err="1"/>
              <a:t>kèm</a:t>
            </a:r>
            <a:endParaRPr lang="en-US" dirty="0"/>
          </a:p>
          <a:p>
            <a:pPr lvl="1">
              <a:buFont typeface="Wingdings" panose="05000000000000000000" pitchFamily="2" charset="2"/>
              <a:buChar char="Ø"/>
            </a:pPr>
            <a:r>
              <a:rPr lang="en-US" dirty="0"/>
              <a:t> </a:t>
            </a:r>
            <a:r>
              <a:rPr lang="en-US" dirty="0" err="1"/>
              <a:t>Cận</a:t>
            </a:r>
            <a:r>
              <a:rPr lang="en-US" dirty="0"/>
              <a:t> </a:t>
            </a:r>
            <a:r>
              <a:rPr lang="en-US" dirty="0" err="1"/>
              <a:t>lâm</a:t>
            </a:r>
            <a:r>
              <a:rPr lang="en-US" dirty="0"/>
              <a:t> </a:t>
            </a:r>
            <a:r>
              <a:rPr lang="en-US" dirty="0" err="1"/>
              <a:t>sàng</a:t>
            </a:r>
            <a:r>
              <a:rPr lang="en-US" dirty="0"/>
              <a:t>:</a:t>
            </a:r>
          </a:p>
          <a:p>
            <a:pPr lvl="2">
              <a:buFont typeface="Courier New" panose="02070309020205020404" pitchFamily="49" charset="0"/>
              <a:buChar char="o"/>
            </a:pPr>
            <a:r>
              <a:rPr lang="en-US" dirty="0"/>
              <a:t> </a:t>
            </a:r>
            <a:r>
              <a:rPr lang="en-US" dirty="0" err="1"/>
              <a:t>Nội</a:t>
            </a:r>
            <a:r>
              <a:rPr lang="en-US" dirty="0"/>
              <a:t> </a:t>
            </a:r>
            <a:r>
              <a:rPr lang="en-US" dirty="0" err="1"/>
              <a:t>soi</a:t>
            </a:r>
            <a:r>
              <a:rPr lang="en-US" dirty="0"/>
              <a:t> </a:t>
            </a:r>
            <a:r>
              <a:rPr lang="en-US" dirty="0" err="1"/>
              <a:t>thực</a:t>
            </a:r>
            <a:r>
              <a:rPr lang="en-US" dirty="0"/>
              <a:t> </a:t>
            </a:r>
            <a:r>
              <a:rPr lang="en-US" dirty="0" err="1"/>
              <a:t>quản</a:t>
            </a:r>
            <a:r>
              <a:rPr lang="en-US" dirty="0"/>
              <a:t> – </a:t>
            </a:r>
            <a:r>
              <a:rPr lang="en-US" dirty="0" err="1"/>
              <a:t>dạ</a:t>
            </a:r>
            <a:r>
              <a:rPr lang="en-US" dirty="0"/>
              <a:t> </a:t>
            </a:r>
            <a:r>
              <a:rPr lang="en-US" dirty="0" err="1"/>
              <a:t>dày</a:t>
            </a:r>
            <a:r>
              <a:rPr lang="en-US" dirty="0"/>
              <a:t> – </a:t>
            </a:r>
            <a:r>
              <a:rPr lang="en-US" dirty="0" err="1"/>
              <a:t>tá</a:t>
            </a:r>
            <a:r>
              <a:rPr lang="en-US" dirty="0"/>
              <a:t> </a:t>
            </a:r>
            <a:r>
              <a:rPr lang="en-US" dirty="0" err="1"/>
              <a:t>tràng</a:t>
            </a:r>
            <a:r>
              <a:rPr lang="en-US" dirty="0"/>
              <a:t> </a:t>
            </a:r>
            <a:r>
              <a:rPr lang="en-US" dirty="0" err="1"/>
              <a:t>bình</a:t>
            </a:r>
            <a:r>
              <a:rPr lang="en-US" dirty="0"/>
              <a:t> </a:t>
            </a:r>
            <a:r>
              <a:rPr lang="en-US" dirty="0" err="1"/>
              <a:t>thường</a:t>
            </a:r>
            <a:endParaRPr lang="en-US" dirty="0"/>
          </a:p>
          <a:p>
            <a:pPr lvl="2">
              <a:buFont typeface="Courier New" panose="02070309020205020404" pitchFamily="49" charset="0"/>
              <a:buChar char="o"/>
            </a:pPr>
            <a:r>
              <a:rPr lang="en-US" dirty="0"/>
              <a:t> </a:t>
            </a:r>
            <a:r>
              <a:rPr lang="en-US" dirty="0" err="1"/>
              <a:t>Siêu</a:t>
            </a:r>
            <a:r>
              <a:rPr lang="en-US" dirty="0"/>
              <a:t> </a:t>
            </a:r>
            <a:r>
              <a:rPr lang="en-US" dirty="0" err="1"/>
              <a:t>âm</a:t>
            </a:r>
            <a:r>
              <a:rPr lang="en-US" dirty="0"/>
              <a:t> Doppler </a:t>
            </a:r>
            <a:r>
              <a:rPr lang="en-US" dirty="0" err="1"/>
              <a:t>phát</a:t>
            </a:r>
            <a:r>
              <a:rPr lang="en-US" dirty="0"/>
              <a:t> </a:t>
            </a:r>
            <a:r>
              <a:rPr lang="en-US" dirty="0" err="1"/>
              <a:t>hiện</a:t>
            </a:r>
            <a:r>
              <a:rPr lang="en-US" dirty="0"/>
              <a:t> PĐMCB + </a:t>
            </a:r>
            <a:r>
              <a:rPr lang="en-US" dirty="0" err="1"/>
              <a:t>dấu</a:t>
            </a:r>
            <a:r>
              <a:rPr lang="en-US" dirty="0"/>
              <a:t> </a:t>
            </a:r>
            <a:r>
              <a:rPr lang="en-US" dirty="0" err="1"/>
              <a:t>dò</a:t>
            </a:r>
            <a:r>
              <a:rPr lang="en-US" dirty="0"/>
              <a:t> </a:t>
            </a:r>
            <a:r>
              <a:rPr lang="en-US" dirty="0" err="1"/>
              <a:t>tá</a:t>
            </a:r>
            <a:r>
              <a:rPr lang="en-US" dirty="0"/>
              <a:t> </a:t>
            </a:r>
            <a:r>
              <a:rPr lang="en-US" dirty="0" err="1"/>
              <a:t>tràng</a:t>
            </a:r>
            <a:r>
              <a:rPr lang="en-US" dirty="0"/>
              <a:t> – </a:t>
            </a:r>
            <a:r>
              <a:rPr lang="en-US" dirty="0" err="1"/>
              <a:t>túi</a:t>
            </a:r>
            <a:r>
              <a:rPr lang="en-US" dirty="0"/>
              <a:t> </a:t>
            </a:r>
            <a:r>
              <a:rPr lang="en-US" dirty="0" err="1"/>
              <a:t>phình</a:t>
            </a:r>
            <a:r>
              <a:rPr lang="en-US" dirty="0"/>
              <a:t> do </a:t>
            </a:r>
            <a:r>
              <a:rPr lang="en-US" dirty="0" err="1"/>
              <a:t>viêm</a:t>
            </a:r>
            <a:r>
              <a:rPr lang="en-US" dirty="0"/>
              <a:t> </a:t>
            </a:r>
            <a:r>
              <a:rPr lang="en-US" dirty="0" err="1"/>
              <a:t>nhiễm</a:t>
            </a:r>
            <a:r>
              <a:rPr lang="en-US" dirty="0"/>
              <a:t> </a:t>
            </a:r>
            <a:r>
              <a:rPr lang="en-US" dirty="0" err="1"/>
              <a:t>gây</a:t>
            </a:r>
            <a:r>
              <a:rPr lang="en-US" dirty="0"/>
              <a:t> </a:t>
            </a:r>
            <a:r>
              <a:rPr lang="en-US" dirty="0" err="1"/>
              <a:t>dính</a:t>
            </a:r>
            <a:r>
              <a:rPr lang="en-US" dirty="0"/>
              <a:t> </a:t>
            </a:r>
            <a:r>
              <a:rPr lang="en-US" dirty="0" err="1"/>
              <a:t>và</a:t>
            </a:r>
            <a:r>
              <a:rPr lang="en-US" dirty="0"/>
              <a:t> </a:t>
            </a:r>
            <a:r>
              <a:rPr lang="en-US" dirty="0" err="1"/>
              <a:t>tạo</a:t>
            </a:r>
            <a:r>
              <a:rPr lang="en-US" dirty="0"/>
              <a:t> </a:t>
            </a:r>
            <a:r>
              <a:rPr lang="en-US" dirty="0" err="1"/>
              <a:t>dò</a:t>
            </a:r>
            <a:endParaRPr lang="en-US" dirty="0"/>
          </a:p>
        </p:txBody>
      </p:sp>
    </p:spTree>
    <p:extLst>
      <p:ext uri="{BB962C8B-B14F-4D97-AF65-F5344CB8AC3E}">
        <p14:creationId xmlns:p14="http://schemas.microsoft.com/office/powerpoint/2010/main" val="249593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ình ảnh 5">
            <a:extLst>
              <a:ext uri="{FF2B5EF4-FFF2-40B4-BE49-F238E27FC236}">
                <a16:creationId xmlns:a16="http://schemas.microsoft.com/office/drawing/2014/main" id="{A9DF8D70-208B-464D-9597-057409446420}"/>
              </a:ext>
            </a:extLst>
          </p:cNvPr>
          <p:cNvPicPr>
            <a:picLocks noChangeAspect="1"/>
          </p:cNvPicPr>
          <p:nvPr/>
        </p:nvPicPr>
        <p:blipFill rotWithShape="1">
          <a:blip r:embed="rId3"/>
          <a:srcRect r="798"/>
          <a:stretch/>
        </p:blipFill>
        <p:spPr>
          <a:xfrm>
            <a:off x="0" y="132347"/>
            <a:ext cx="8350382" cy="6338791"/>
          </a:xfrm>
          <a:prstGeom prst="rect">
            <a:avLst/>
          </a:prstGeom>
        </p:spPr>
      </p:pic>
      <p:sp>
        <p:nvSpPr>
          <p:cNvPr id="9" name="Hộp Văn bản 8">
            <a:extLst>
              <a:ext uri="{FF2B5EF4-FFF2-40B4-BE49-F238E27FC236}">
                <a16:creationId xmlns:a16="http://schemas.microsoft.com/office/drawing/2014/main" id="{4779EBB0-EC90-4AE4-82B0-3C4075540335}"/>
              </a:ext>
            </a:extLst>
          </p:cNvPr>
          <p:cNvSpPr txBox="1"/>
          <p:nvPr/>
        </p:nvSpPr>
        <p:spPr>
          <a:xfrm>
            <a:off x="8516137" y="1328157"/>
            <a:ext cx="3248526" cy="3539430"/>
          </a:xfrm>
          <a:prstGeom prst="rect">
            <a:avLst/>
          </a:prstGeom>
          <a:noFill/>
        </p:spPr>
        <p:txBody>
          <a:bodyPr wrap="square" rtlCol="0">
            <a:spAutoFit/>
          </a:bodyPr>
          <a:lstStyle/>
          <a:p>
            <a:r>
              <a:rPr lang="en-US" sz="2800"/>
              <a:t>Đ</a:t>
            </a:r>
            <a:r>
              <a:rPr lang="vi-VN" sz="2800"/>
              <a:t>ường kín ĐMC bụng ngang mức cơ hoành 2-2.5 cm, không bao giờ vượt quá 3 cm, đến trước chỗ chia đôi 2 ĐM chậu 1,5-2 cm.</a:t>
            </a:r>
          </a:p>
        </p:txBody>
      </p:sp>
    </p:spTree>
    <p:extLst>
      <p:ext uri="{BB962C8B-B14F-4D97-AF65-F5344CB8AC3E}">
        <p14:creationId xmlns:p14="http://schemas.microsoft.com/office/powerpoint/2010/main" val="33679700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DIỄN TIẾN TỰ NHIÊN</a:t>
            </a:r>
          </a:p>
        </p:txBody>
      </p:sp>
      <p:sp>
        <p:nvSpPr>
          <p:cNvPr id="3" name="Content Placeholder 2"/>
          <p:cNvSpPr>
            <a:spLocks noGrp="1"/>
          </p:cNvSpPr>
          <p:nvPr>
            <p:ph idx="1"/>
          </p:nvPr>
        </p:nvSpPr>
        <p:spPr/>
        <p:txBody>
          <a:bodyPr>
            <a:normAutofit/>
          </a:bodyPr>
          <a:lstStyle/>
          <a:p>
            <a:pPr marL="0" indent="0">
              <a:buNone/>
            </a:pPr>
            <a:r>
              <a:rPr lang="en-US" dirty="0" err="1"/>
              <a:t>Vỡ</a:t>
            </a:r>
            <a:r>
              <a:rPr lang="en-US" dirty="0"/>
              <a:t> </a:t>
            </a:r>
            <a:r>
              <a:rPr lang="en-US" dirty="0" err="1"/>
              <a:t>vào</a:t>
            </a:r>
            <a:r>
              <a:rPr lang="en-US" dirty="0"/>
              <a:t> </a:t>
            </a:r>
            <a:r>
              <a:rPr lang="en-US" dirty="0" err="1"/>
              <a:t>cơ</a:t>
            </a:r>
            <a:r>
              <a:rPr lang="en-US" dirty="0"/>
              <a:t> </a:t>
            </a:r>
            <a:r>
              <a:rPr lang="en-US" dirty="0" err="1"/>
              <a:t>quan</a:t>
            </a:r>
            <a:r>
              <a:rPr lang="en-US" dirty="0"/>
              <a:t> </a:t>
            </a:r>
            <a:r>
              <a:rPr lang="en-US" dirty="0" err="1"/>
              <a:t>lân</a:t>
            </a:r>
            <a:r>
              <a:rPr lang="en-US" dirty="0"/>
              <a:t> </a:t>
            </a:r>
            <a:r>
              <a:rPr lang="en-US" dirty="0" err="1"/>
              <a:t>cận</a:t>
            </a:r>
            <a:r>
              <a:rPr lang="en-US" dirty="0"/>
              <a:t> (</a:t>
            </a:r>
            <a:r>
              <a:rPr lang="en-US" dirty="0" err="1"/>
              <a:t>hiếm</a:t>
            </a:r>
            <a:r>
              <a:rPr lang="en-US" dirty="0"/>
              <a:t> </a:t>
            </a:r>
            <a:r>
              <a:rPr lang="en-US" dirty="0" err="1"/>
              <a:t>gặp</a:t>
            </a:r>
            <a:r>
              <a:rPr lang="en-US" dirty="0"/>
              <a:t>)</a:t>
            </a:r>
          </a:p>
          <a:p>
            <a:r>
              <a:rPr lang="en-US" dirty="0" err="1"/>
              <a:t>Vỡ</a:t>
            </a:r>
            <a:r>
              <a:rPr lang="en-US" dirty="0"/>
              <a:t> </a:t>
            </a:r>
            <a:r>
              <a:rPr lang="en-US" dirty="0" err="1"/>
              <a:t>vào</a:t>
            </a:r>
            <a:r>
              <a:rPr lang="en-US" dirty="0"/>
              <a:t> </a:t>
            </a:r>
            <a:r>
              <a:rPr lang="en-US" dirty="0" err="1"/>
              <a:t>tĩnh</a:t>
            </a:r>
            <a:r>
              <a:rPr lang="en-US" dirty="0"/>
              <a:t> </a:t>
            </a:r>
            <a:r>
              <a:rPr lang="en-US" dirty="0" err="1"/>
              <a:t>mạch</a:t>
            </a:r>
            <a:r>
              <a:rPr lang="en-US" dirty="0"/>
              <a:t> </a:t>
            </a:r>
            <a:r>
              <a:rPr lang="en-US" dirty="0" err="1"/>
              <a:t>chủ</a:t>
            </a:r>
            <a:r>
              <a:rPr lang="en-US" dirty="0"/>
              <a:t> </a:t>
            </a:r>
            <a:r>
              <a:rPr lang="en-US" dirty="0" err="1"/>
              <a:t>dưới</a:t>
            </a:r>
            <a:endParaRPr lang="en-US" dirty="0"/>
          </a:p>
          <a:p>
            <a:pPr lvl="1">
              <a:buFont typeface="Wingdings" panose="05000000000000000000" pitchFamily="2" charset="2"/>
              <a:buChar char="Ø"/>
            </a:pPr>
            <a:r>
              <a:rPr lang="en-US" dirty="0"/>
              <a:t> </a:t>
            </a:r>
            <a:r>
              <a:rPr lang="en-US" dirty="0" err="1"/>
              <a:t>Lâm</a:t>
            </a:r>
            <a:r>
              <a:rPr lang="en-US" dirty="0"/>
              <a:t> </a:t>
            </a:r>
            <a:r>
              <a:rPr lang="en-US" dirty="0" err="1"/>
              <a:t>sàng</a:t>
            </a:r>
            <a:r>
              <a:rPr lang="en-US" dirty="0"/>
              <a:t>: </a:t>
            </a:r>
          </a:p>
          <a:p>
            <a:pPr lvl="2">
              <a:buFont typeface="Courier New" panose="02070309020205020404" pitchFamily="49" charset="0"/>
              <a:buChar char="o"/>
            </a:pPr>
            <a:r>
              <a:rPr lang="en-US" dirty="0" err="1"/>
              <a:t>Bệnh</a:t>
            </a:r>
            <a:r>
              <a:rPr lang="en-US" dirty="0"/>
              <a:t> </a:t>
            </a:r>
            <a:r>
              <a:rPr lang="en-US" dirty="0" err="1"/>
              <a:t>cảnh</a:t>
            </a:r>
            <a:r>
              <a:rPr lang="en-US" dirty="0"/>
              <a:t> </a:t>
            </a:r>
            <a:r>
              <a:rPr lang="en-US" dirty="0" err="1"/>
              <a:t>dò</a:t>
            </a:r>
            <a:r>
              <a:rPr lang="en-US" dirty="0"/>
              <a:t> </a:t>
            </a:r>
            <a:r>
              <a:rPr lang="en-US" dirty="0" err="1"/>
              <a:t>động</a:t>
            </a:r>
            <a:r>
              <a:rPr lang="en-US" dirty="0"/>
              <a:t> </a:t>
            </a:r>
            <a:r>
              <a:rPr lang="en-US" dirty="0" err="1"/>
              <a:t>tĩnh</a:t>
            </a:r>
            <a:r>
              <a:rPr lang="en-US" dirty="0"/>
              <a:t> </a:t>
            </a:r>
            <a:r>
              <a:rPr lang="en-US" dirty="0" err="1"/>
              <a:t>mạch</a:t>
            </a:r>
            <a:r>
              <a:rPr lang="en-US" dirty="0"/>
              <a:t> </a:t>
            </a:r>
            <a:r>
              <a:rPr lang="en-US" dirty="0" err="1"/>
              <a:t>với</a:t>
            </a:r>
            <a:r>
              <a:rPr lang="en-US" dirty="0"/>
              <a:t> </a:t>
            </a:r>
            <a:r>
              <a:rPr lang="en-US" dirty="0" err="1"/>
              <a:t>lưu</a:t>
            </a:r>
            <a:r>
              <a:rPr lang="en-US" dirty="0"/>
              <a:t> </a:t>
            </a:r>
            <a:r>
              <a:rPr lang="en-US" dirty="0" err="1"/>
              <a:t>lượng</a:t>
            </a:r>
            <a:r>
              <a:rPr lang="en-US" dirty="0"/>
              <a:t> </a:t>
            </a:r>
            <a:r>
              <a:rPr lang="en-US" dirty="0" err="1"/>
              <a:t>lớn</a:t>
            </a:r>
            <a:endParaRPr lang="en-US" dirty="0"/>
          </a:p>
          <a:p>
            <a:pPr lvl="2">
              <a:buFont typeface="Courier New" panose="02070309020205020404" pitchFamily="49" charset="0"/>
              <a:buChar char="o"/>
            </a:pPr>
            <a:r>
              <a:rPr lang="en-US" dirty="0" err="1"/>
              <a:t>Sờ</a:t>
            </a:r>
            <a:r>
              <a:rPr lang="en-US" dirty="0"/>
              <a:t> </a:t>
            </a:r>
            <a:r>
              <a:rPr lang="en-US" dirty="0" err="1"/>
              <a:t>được</a:t>
            </a:r>
            <a:r>
              <a:rPr lang="en-US" dirty="0"/>
              <a:t> rung </a:t>
            </a:r>
            <a:r>
              <a:rPr lang="en-US" dirty="0" err="1"/>
              <a:t>miêu</a:t>
            </a:r>
            <a:r>
              <a:rPr lang="en-US" dirty="0"/>
              <a:t> + </a:t>
            </a:r>
            <a:r>
              <a:rPr lang="en-US" dirty="0" err="1"/>
              <a:t>nghe</a:t>
            </a:r>
            <a:r>
              <a:rPr lang="en-US" dirty="0"/>
              <a:t> </a:t>
            </a:r>
            <a:r>
              <a:rPr lang="en-US" dirty="0" err="1"/>
              <a:t>âm</a:t>
            </a:r>
            <a:r>
              <a:rPr lang="en-US" dirty="0"/>
              <a:t> </a:t>
            </a:r>
            <a:r>
              <a:rPr lang="en-US" dirty="0" err="1"/>
              <a:t>thổi</a:t>
            </a:r>
            <a:r>
              <a:rPr lang="en-US" dirty="0"/>
              <a:t> ở </a:t>
            </a:r>
            <a:r>
              <a:rPr lang="en-US" dirty="0" err="1"/>
              <a:t>vùng</a:t>
            </a:r>
            <a:r>
              <a:rPr lang="en-US" dirty="0"/>
              <a:t> </a:t>
            </a:r>
            <a:r>
              <a:rPr lang="en-US" dirty="0" err="1"/>
              <a:t>thượng</a:t>
            </a:r>
            <a:r>
              <a:rPr lang="en-US" dirty="0"/>
              <a:t> </a:t>
            </a:r>
            <a:r>
              <a:rPr lang="en-US" dirty="0" err="1"/>
              <a:t>vị</a:t>
            </a:r>
            <a:r>
              <a:rPr lang="en-US" dirty="0"/>
              <a:t> </a:t>
            </a:r>
            <a:r>
              <a:rPr lang="en-US" dirty="0" err="1"/>
              <a:t>hoặc</a:t>
            </a:r>
            <a:r>
              <a:rPr lang="en-US" dirty="0"/>
              <a:t> </a:t>
            </a:r>
            <a:r>
              <a:rPr lang="en-US" dirty="0" err="1"/>
              <a:t>cạnh</a:t>
            </a:r>
            <a:r>
              <a:rPr lang="en-US" dirty="0"/>
              <a:t> </a:t>
            </a:r>
            <a:r>
              <a:rPr lang="en-US" dirty="0" err="1"/>
              <a:t>rốn</a:t>
            </a:r>
            <a:endParaRPr lang="en-US" dirty="0"/>
          </a:p>
          <a:p>
            <a:pPr marL="914400" lvl="2" indent="0">
              <a:buNone/>
            </a:pPr>
            <a:r>
              <a:rPr lang="en-US" dirty="0"/>
              <a:t>BN </a:t>
            </a:r>
            <a:r>
              <a:rPr lang="en-US" dirty="0" err="1"/>
              <a:t>mau</a:t>
            </a:r>
            <a:r>
              <a:rPr lang="en-US" dirty="0"/>
              <a:t> </a:t>
            </a:r>
            <a:r>
              <a:rPr lang="en-US" dirty="0" err="1"/>
              <a:t>chóng</a:t>
            </a:r>
            <a:r>
              <a:rPr lang="en-US" dirty="0"/>
              <a:t> </a:t>
            </a:r>
            <a:r>
              <a:rPr lang="en-US" dirty="0" err="1"/>
              <a:t>suy</a:t>
            </a:r>
            <a:r>
              <a:rPr lang="en-US" dirty="0"/>
              <a:t> </a:t>
            </a:r>
            <a:r>
              <a:rPr lang="en-US" dirty="0" err="1"/>
              <a:t>tim</a:t>
            </a:r>
            <a:r>
              <a:rPr lang="en-US" dirty="0"/>
              <a:t> do </a:t>
            </a:r>
            <a:r>
              <a:rPr lang="en-US" dirty="0" err="1"/>
              <a:t>tăng</a:t>
            </a:r>
            <a:r>
              <a:rPr lang="en-US" dirty="0"/>
              <a:t> </a:t>
            </a:r>
            <a:r>
              <a:rPr lang="en-US" dirty="0" err="1"/>
              <a:t>cung</a:t>
            </a:r>
            <a:r>
              <a:rPr lang="en-US" dirty="0"/>
              <a:t> </a:t>
            </a:r>
            <a:r>
              <a:rPr lang="en-US" dirty="0" err="1"/>
              <a:t>lượng</a:t>
            </a:r>
            <a:r>
              <a:rPr lang="en-US" dirty="0"/>
              <a:t> + </a:t>
            </a:r>
            <a:r>
              <a:rPr lang="en-US" dirty="0" err="1"/>
              <a:t>tim</a:t>
            </a:r>
            <a:r>
              <a:rPr lang="en-US" dirty="0"/>
              <a:t> to </a:t>
            </a:r>
            <a:r>
              <a:rPr lang="en-US" dirty="0" err="1"/>
              <a:t>toàn</a:t>
            </a:r>
            <a:r>
              <a:rPr lang="en-US" dirty="0"/>
              <a:t> </a:t>
            </a:r>
            <a:r>
              <a:rPr lang="en-US" dirty="0" err="1"/>
              <a:t>bộ</a:t>
            </a:r>
            <a:r>
              <a:rPr lang="en-US" dirty="0"/>
              <a:t> + </a:t>
            </a:r>
            <a:r>
              <a:rPr lang="en-US" dirty="0" err="1"/>
              <a:t>mạch</a:t>
            </a:r>
            <a:r>
              <a:rPr lang="en-US" dirty="0"/>
              <a:t> </a:t>
            </a:r>
            <a:r>
              <a:rPr lang="en-US" dirty="0" err="1"/>
              <a:t>nhanh</a:t>
            </a:r>
            <a:endParaRPr lang="en-US" dirty="0"/>
          </a:p>
          <a:p>
            <a:pPr lvl="1">
              <a:buFont typeface="Wingdings" panose="05000000000000000000" pitchFamily="2" charset="2"/>
              <a:buChar char="Ø"/>
            </a:pPr>
            <a:r>
              <a:rPr lang="en-US" dirty="0"/>
              <a:t> </a:t>
            </a:r>
            <a:r>
              <a:rPr lang="en-US" dirty="0" err="1"/>
              <a:t>Cận</a:t>
            </a:r>
            <a:r>
              <a:rPr lang="en-US" dirty="0"/>
              <a:t> </a:t>
            </a:r>
            <a:r>
              <a:rPr lang="en-US" dirty="0" err="1"/>
              <a:t>lâm</a:t>
            </a:r>
            <a:r>
              <a:rPr lang="en-US" dirty="0"/>
              <a:t> </a:t>
            </a:r>
            <a:r>
              <a:rPr lang="en-US" dirty="0" err="1"/>
              <a:t>sàng</a:t>
            </a:r>
            <a:endParaRPr lang="en-US" dirty="0"/>
          </a:p>
          <a:p>
            <a:pPr lvl="2">
              <a:buFont typeface="Courier New" panose="02070309020205020404" pitchFamily="49" charset="0"/>
              <a:buChar char="o"/>
            </a:pPr>
            <a:r>
              <a:rPr lang="en-US" dirty="0"/>
              <a:t> X </a:t>
            </a:r>
            <a:r>
              <a:rPr lang="en-US" dirty="0" err="1"/>
              <a:t>Quang</a:t>
            </a:r>
            <a:r>
              <a:rPr lang="en-US" dirty="0"/>
              <a:t> </a:t>
            </a:r>
            <a:r>
              <a:rPr lang="en-US" dirty="0" err="1"/>
              <a:t>cản</a:t>
            </a:r>
            <a:r>
              <a:rPr lang="en-US" dirty="0"/>
              <a:t> </a:t>
            </a:r>
            <a:r>
              <a:rPr lang="en-US" dirty="0" err="1"/>
              <a:t>quang</a:t>
            </a:r>
            <a:r>
              <a:rPr lang="en-US" dirty="0"/>
              <a:t> ĐMC: </a:t>
            </a:r>
            <a:r>
              <a:rPr lang="en-US" dirty="0" err="1"/>
              <a:t>thấy</a:t>
            </a:r>
            <a:r>
              <a:rPr lang="en-US" dirty="0"/>
              <a:t> </a:t>
            </a:r>
            <a:r>
              <a:rPr lang="en-US" dirty="0" err="1"/>
              <a:t>hình</a:t>
            </a:r>
            <a:r>
              <a:rPr lang="en-US" dirty="0"/>
              <a:t> </a:t>
            </a:r>
            <a:r>
              <a:rPr lang="en-US" dirty="0" err="1"/>
              <a:t>ảnh</a:t>
            </a:r>
            <a:r>
              <a:rPr lang="en-US" dirty="0"/>
              <a:t> </a:t>
            </a:r>
            <a:r>
              <a:rPr lang="en-US" dirty="0" err="1"/>
              <a:t>cản</a:t>
            </a:r>
            <a:r>
              <a:rPr lang="en-US" dirty="0"/>
              <a:t> </a:t>
            </a:r>
            <a:r>
              <a:rPr lang="en-US" dirty="0" err="1"/>
              <a:t>quang</a:t>
            </a:r>
            <a:r>
              <a:rPr lang="en-US" dirty="0"/>
              <a:t> </a:t>
            </a:r>
            <a:r>
              <a:rPr lang="en-US" dirty="0" err="1"/>
              <a:t>tức</a:t>
            </a:r>
            <a:r>
              <a:rPr lang="en-US" dirty="0"/>
              <a:t> </a:t>
            </a:r>
            <a:r>
              <a:rPr lang="en-US" dirty="0" err="1"/>
              <a:t>thì</a:t>
            </a:r>
            <a:r>
              <a:rPr lang="en-US" dirty="0"/>
              <a:t> </a:t>
            </a:r>
            <a:r>
              <a:rPr lang="en-US" dirty="0" err="1"/>
              <a:t>của</a:t>
            </a:r>
            <a:r>
              <a:rPr lang="en-US" dirty="0"/>
              <a:t> </a:t>
            </a:r>
            <a:r>
              <a:rPr lang="en-US" dirty="0" err="1"/>
              <a:t>tĩnh</a:t>
            </a:r>
            <a:r>
              <a:rPr lang="en-US" dirty="0"/>
              <a:t> </a:t>
            </a:r>
            <a:r>
              <a:rPr lang="en-US" dirty="0" err="1"/>
              <a:t>mạch</a:t>
            </a:r>
            <a:r>
              <a:rPr lang="en-US" dirty="0"/>
              <a:t> </a:t>
            </a:r>
            <a:r>
              <a:rPr lang="en-US" dirty="0" err="1"/>
              <a:t>chủ</a:t>
            </a:r>
            <a:endParaRPr lang="en-US" dirty="0"/>
          </a:p>
          <a:p>
            <a:pPr marL="457200" lvl="1" indent="0">
              <a:buNone/>
            </a:pPr>
            <a:r>
              <a:rPr lang="en-US" dirty="0"/>
              <a:t>		    </a:t>
            </a:r>
          </a:p>
        </p:txBody>
      </p:sp>
    </p:spTree>
    <p:extLst>
      <p:ext uri="{BB962C8B-B14F-4D97-AF65-F5344CB8AC3E}">
        <p14:creationId xmlns:p14="http://schemas.microsoft.com/office/powerpoint/2010/main" val="315562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DIỄN TIẾN TỰ NHIÊN</a:t>
            </a:r>
          </a:p>
        </p:txBody>
      </p:sp>
      <p:sp>
        <p:nvSpPr>
          <p:cNvPr id="3" name="Content Placeholder 2"/>
          <p:cNvSpPr>
            <a:spLocks noGrp="1"/>
          </p:cNvSpPr>
          <p:nvPr>
            <p:ph idx="1"/>
          </p:nvPr>
        </p:nvSpPr>
        <p:spPr/>
        <p:txBody>
          <a:bodyPr/>
          <a:lstStyle/>
          <a:p>
            <a:pPr marL="0" indent="0">
              <a:buNone/>
            </a:pPr>
            <a:r>
              <a:rPr lang="en-US" dirty="0" err="1"/>
              <a:t>Thiếu</a:t>
            </a:r>
            <a:r>
              <a:rPr lang="en-US" dirty="0"/>
              <a:t> </a:t>
            </a:r>
            <a:r>
              <a:rPr lang="en-US" dirty="0" err="1"/>
              <a:t>máu</a:t>
            </a:r>
            <a:r>
              <a:rPr lang="en-US" dirty="0"/>
              <a:t> </a:t>
            </a:r>
            <a:r>
              <a:rPr lang="en-US" dirty="0" err="1"/>
              <a:t>cấp</a:t>
            </a:r>
            <a:r>
              <a:rPr lang="en-US" dirty="0"/>
              <a:t> </a:t>
            </a:r>
            <a:r>
              <a:rPr lang="en-US" dirty="0" err="1"/>
              <a:t>tính</a:t>
            </a:r>
            <a:r>
              <a:rPr lang="en-US" dirty="0"/>
              <a:t> chi </a:t>
            </a:r>
            <a:r>
              <a:rPr lang="en-US" dirty="0" err="1"/>
              <a:t>dưới</a:t>
            </a:r>
            <a:endParaRPr lang="en-US" dirty="0"/>
          </a:p>
          <a:p>
            <a:r>
              <a:rPr lang="en-US" dirty="0" err="1"/>
              <a:t>Thường</a:t>
            </a:r>
            <a:r>
              <a:rPr lang="en-US" dirty="0"/>
              <a:t> ở </a:t>
            </a:r>
            <a:r>
              <a:rPr lang="en-US" dirty="0" err="1"/>
              <a:t>cả</a:t>
            </a:r>
            <a:r>
              <a:rPr lang="en-US" dirty="0"/>
              <a:t> 2 </a:t>
            </a:r>
            <a:r>
              <a:rPr lang="en-US" dirty="0" err="1"/>
              <a:t>chân</a:t>
            </a:r>
            <a:r>
              <a:rPr lang="en-US" dirty="0"/>
              <a:t> do </a:t>
            </a:r>
            <a:r>
              <a:rPr lang="en-US" dirty="0" err="1"/>
              <a:t>thuyên</a:t>
            </a:r>
            <a:r>
              <a:rPr lang="en-US" dirty="0"/>
              <a:t> </a:t>
            </a:r>
            <a:r>
              <a:rPr lang="en-US" dirty="0" err="1"/>
              <a:t>tắc</a:t>
            </a:r>
            <a:r>
              <a:rPr lang="en-US" dirty="0"/>
              <a:t> </a:t>
            </a:r>
            <a:r>
              <a:rPr lang="en-US" dirty="0" err="1"/>
              <a:t>huyết</a:t>
            </a:r>
            <a:r>
              <a:rPr lang="en-US" dirty="0"/>
              <a:t> </a:t>
            </a:r>
            <a:r>
              <a:rPr lang="en-US" dirty="0" err="1"/>
              <a:t>khối</a:t>
            </a:r>
            <a:r>
              <a:rPr lang="en-US" dirty="0"/>
              <a:t> ĐM </a:t>
            </a:r>
            <a:r>
              <a:rPr lang="en-US" dirty="0" err="1"/>
              <a:t>đùi</a:t>
            </a:r>
            <a:r>
              <a:rPr lang="en-US" dirty="0"/>
              <a:t>, </a:t>
            </a:r>
            <a:r>
              <a:rPr lang="en-US" dirty="0" err="1"/>
              <a:t>khoeo</a:t>
            </a:r>
            <a:r>
              <a:rPr lang="en-US" dirty="0"/>
              <a:t>, </a:t>
            </a:r>
            <a:r>
              <a:rPr lang="en-US" dirty="0" err="1"/>
              <a:t>cẳng</a:t>
            </a:r>
            <a:r>
              <a:rPr lang="en-US" dirty="0"/>
              <a:t> </a:t>
            </a:r>
            <a:r>
              <a:rPr lang="en-US" dirty="0" err="1"/>
              <a:t>chân</a:t>
            </a:r>
            <a:endParaRPr lang="en-US" dirty="0"/>
          </a:p>
          <a:p>
            <a:r>
              <a:rPr lang="en-US" dirty="0" err="1"/>
              <a:t>Huyết</a:t>
            </a:r>
            <a:r>
              <a:rPr lang="en-US" dirty="0"/>
              <a:t> </a:t>
            </a:r>
            <a:r>
              <a:rPr lang="en-US" dirty="0" err="1"/>
              <a:t>khối</a:t>
            </a:r>
            <a:r>
              <a:rPr lang="en-US" dirty="0"/>
              <a:t> </a:t>
            </a:r>
            <a:r>
              <a:rPr lang="en-US" dirty="0" err="1"/>
              <a:t>túi</a:t>
            </a:r>
            <a:r>
              <a:rPr lang="en-US" dirty="0"/>
              <a:t> </a:t>
            </a:r>
            <a:r>
              <a:rPr lang="en-US" dirty="0" err="1"/>
              <a:t>phình</a:t>
            </a:r>
            <a:r>
              <a:rPr lang="en-US" dirty="0"/>
              <a:t> </a:t>
            </a:r>
            <a:r>
              <a:rPr lang="en-US" dirty="0" err="1"/>
              <a:t>trôi</a:t>
            </a:r>
            <a:r>
              <a:rPr lang="en-US" dirty="0"/>
              <a:t> </a:t>
            </a:r>
            <a:r>
              <a:rPr lang="en-US" dirty="0" err="1"/>
              <a:t>xuống</a:t>
            </a:r>
            <a:r>
              <a:rPr lang="en-US" dirty="0"/>
              <a:t> -&gt; </a:t>
            </a:r>
            <a:r>
              <a:rPr lang="en-US" dirty="0" err="1"/>
              <a:t>thường</a:t>
            </a:r>
            <a:r>
              <a:rPr lang="en-US" dirty="0"/>
              <a:t> </a:t>
            </a:r>
            <a:r>
              <a:rPr lang="en-US" dirty="0" err="1"/>
              <a:t>gặp</a:t>
            </a:r>
            <a:r>
              <a:rPr lang="en-US" dirty="0"/>
              <a:t> HK </a:t>
            </a:r>
            <a:r>
              <a:rPr lang="en-US" dirty="0" err="1"/>
              <a:t>cấp</a:t>
            </a:r>
            <a:r>
              <a:rPr lang="en-US" dirty="0"/>
              <a:t> </a:t>
            </a:r>
            <a:r>
              <a:rPr lang="en-US" dirty="0" err="1"/>
              <a:t>tính</a:t>
            </a:r>
            <a:r>
              <a:rPr lang="en-US" dirty="0"/>
              <a:t> </a:t>
            </a:r>
            <a:r>
              <a:rPr lang="en-US" dirty="0" err="1"/>
              <a:t>ngay</a:t>
            </a:r>
            <a:r>
              <a:rPr lang="en-US" dirty="0"/>
              <a:t> </a:t>
            </a:r>
            <a:r>
              <a:rPr lang="en-US" dirty="0" err="1"/>
              <a:t>tại</a:t>
            </a:r>
            <a:r>
              <a:rPr lang="en-US" dirty="0"/>
              <a:t> </a:t>
            </a:r>
            <a:r>
              <a:rPr lang="en-US" dirty="0" err="1"/>
              <a:t>túi</a:t>
            </a:r>
            <a:r>
              <a:rPr lang="en-US" dirty="0"/>
              <a:t> </a:t>
            </a:r>
            <a:r>
              <a:rPr lang="en-US" dirty="0" err="1"/>
              <a:t>phình</a:t>
            </a:r>
            <a:r>
              <a:rPr lang="en-US" dirty="0"/>
              <a:t> </a:t>
            </a:r>
            <a:r>
              <a:rPr lang="en-US" dirty="0" err="1"/>
              <a:t>gây</a:t>
            </a:r>
            <a:r>
              <a:rPr lang="en-US" dirty="0"/>
              <a:t> </a:t>
            </a:r>
            <a:r>
              <a:rPr lang="en-US" dirty="0" err="1"/>
              <a:t>tắc</a:t>
            </a:r>
            <a:r>
              <a:rPr lang="en-US" dirty="0"/>
              <a:t> ĐMC -&gt; </a:t>
            </a:r>
            <a:r>
              <a:rPr lang="en-US" dirty="0" err="1"/>
              <a:t>thiếu</a:t>
            </a:r>
            <a:r>
              <a:rPr lang="en-US" dirty="0"/>
              <a:t> </a:t>
            </a:r>
            <a:r>
              <a:rPr lang="en-US" dirty="0" err="1"/>
              <a:t>máu</a:t>
            </a:r>
            <a:r>
              <a:rPr lang="en-US" dirty="0"/>
              <a:t> 2 chi </a:t>
            </a:r>
            <a:r>
              <a:rPr lang="en-US" dirty="0" err="1"/>
              <a:t>dưới</a:t>
            </a:r>
            <a:endParaRPr lang="en-US" dirty="0"/>
          </a:p>
          <a:p>
            <a:r>
              <a:rPr lang="en-US" dirty="0" err="1"/>
              <a:t>Có</a:t>
            </a:r>
            <a:r>
              <a:rPr lang="en-US" dirty="0"/>
              <a:t> </a:t>
            </a:r>
            <a:r>
              <a:rPr lang="en-US" dirty="0" err="1"/>
              <a:t>lúc</a:t>
            </a:r>
            <a:r>
              <a:rPr lang="en-US" dirty="0"/>
              <a:t> </a:t>
            </a:r>
            <a:r>
              <a:rPr lang="en-US" dirty="0" err="1"/>
              <a:t>tổn</a:t>
            </a:r>
            <a:r>
              <a:rPr lang="en-US" dirty="0"/>
              <a:t> </a:t>
            </a:r>
            <a:r>
              <a:rPr lang="en-US" dirty="0" err="1"/>
              <a:t>thương</a:t>
            </a:r>
            <a:r>
              <a:rPr lang="en-US" dirty="0"/>
              <a:t> </a:t>
            </a:r>
            <a:r>
              <a:rPr lang="en-US" dirty="0" err="1"/>
              <a:t>xơ</a:t>
            </a:r>
            <a:r>
              <a:rPr lang="en-US" dirty="0"/>
              <a:t> </a:t>
            </a:r>
            <a:r>
              <a:rPr lang="en-US" dirty="0" err="1"/>
              <a:t>vữa</a:t>
            </a:r>
            <a:r>
              <a:rPr lang="en-US" dirty="0"/>
              <a:t> 2 chi </a:t>
            </a:r>
            <a:r>
              <a:rPr lang="en-US" dirty="0" err="1"/>
              <a:t>dưới</a:t>
            </a:r>
            <a:r>
              <a:rPr lang="en-US" dirty="0"/>
              <a:t> </a:t>
            </a:r>
            <a:r>
              <a:rPr lang="en-US" dirty="0" err="1"/>
              <a:t>gây</a:t>
            </a:r>
            <a:r>
              <a:rPr lang="en-US" dirty="0"/>
              <a:t> HK </a:t>
            </a:r>
            <a:r>
              <a:rPr lang="en-US" dirty="0" err="1"/>
              <a:t>động</a:t>
            </a:r>
            <a:r>
              <a:rPr lang="en-US" dirty="0"/>
              <a:t> </a:t>
            </a:r>
            <a:r>
              <a:rPr lang="en-US" dirty="0" err="1"/>
              <a:t>mạch</a:t>
            </a:r>
            <a:r>
              <a:rPr lang="en-US" dirty="0"/>
              <a:t> </a:t>
            </a:r>
            <a:r>
              <a:rPr lang="en-US" dirty="0" err="1"/>
              <a:t>tại</a:t>
            </a:r>
            <a:r>
              <a:rPr lang="en-US" dirty="0"/>
              <a:t> </a:t>
            </a:r>
            <a:r>
              <a:rPr lang="en-US" dirty="0" err="1"/>
              <a:t>chỗ</a:t>
            </a:r>
            <a:r>
              <a:rPr lang="en-US" dirty="0"/>
              <a:t> </a:t>
            </a:r>
            <a:r>
              <a:rPr lang="en-US" dirty="0" err="1"/>
              <a:t>làm</a:t>
            </a:r>
            <a:r>
              <a:rPr lang="en-US" dirty="0"/>
              <a:t> </a:t>
            </a:r>
            <a:r>
              <a:rPr lang="en-US" dirty="0" err="1"/>
              <a:t>bệnh</a:t>
            </a:r>
            <a:r>
              <a:rPr lang="en-US" dirty="0"/>
              <a:t> </a:t>
            </a:r>
            <a:r>
              <a:rPr lang="en-US" dirty="0" err="1"/>
              <a:t>cảnh</a:t>
            </a:r>
            <a:r>
              <a:rPr lang="en-US" dirty="0"/>
              <a:t> </a:t>
            </a:r>
            <a:r>
              <a:rPr lang="en-US" dirty="0" err="1"/>
              <a:t>nặng</a:t>
            </a:r>
            <a:r>
              <a:rPr lang="en-US" dirty="0"/>
              <a:t> </a:t>
            </a:r>
            <a:r>
              <a:rPr lang="en-US" dirty="0" err="1"/>
              <a:t>hơn</a:t>
            </a:r>
            <a:endParaRPr lang="en-US" dirty="0"/>
          </a:p>
        </p:txBody>
      </p:sp>
    </p:spTree>
    <p:extLst>
      <p:ext uri="{BB962C8B-B14F-4D97-AF65-F5344CB8AC3E}">
        <p14:creationId xmlns:p14="http://schemas.microsoft.com/office/powerpoint/2010/main" val="398662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ĐIỀU TRỊ</a:t>
            </a:r>
          </a:p>
        </p:txBody>
      </p:sp>
      <p:sp>
        <p:nvSpPr>
          <p:cNvPr id="3" name="Content Placeholder 2"/>
          <p:cNvSpPr>
            <a:spLocks noGrp="1"/>
          </p:cNvSpPr>
          <p:nvPr>
            <p:ph idx="1"/>
          </p:nvPr>
        </p:nvSpPr>
        <p:spPr/>
        <p:txBody>
          <a:bodyPr/>
          <a:lstStyle/>
          <a:p>
            <a:r>
              <a:rPr lang="en-US" dirty="0" err="1"/>
              <a:t>Điều</a:t>
            </a:r>
            <a:r>
              <a:rPr lang="en-US" dirty="0"/>
              <a:t> </a:t>
            </a:r>
            <a:r>
              <a:rPr lang="en-US" dirty="0" err="1"/>
              <a:t>trị</a:t>
            </a:r>
            <a:r>
              <a:rPr lang="en-US" dirty="0"/>
              <a:t> </a:t>
            </a:r>
            <a:r>
              <a:rPr lang="en-US" dirty="0" err="1"/>
              <a:t>nội</a:t>
            </a:r>
            <a:r>
              <a:rPr lang="en-US" dirty="0"/>
              <a:t> </a:t>
            </a:r>
            <a:r>
              <a:rPr lang="en-US" dirty="0" err="1"/>
              <a:t>khoa</a:t>
            </a:r>
            <a:endParaRPr lang="en-US" dirty="0"/>
          </a:p>
          <a:p>
            <a:r>
              <a:rPr lang="en-US" dirty="0" err="1"/>
              <a:t>Điều</a:t>
            </a:r>
            <a:r>
              <a:rPr lang="en-US" dirty="0"/>
              <a:t> </a:t>
            </a:r>
            <a:r>
              <a:rPr lang="en-US" dirty="0" err="1"/>
              <a:t>trị</a:t>
            </a:r>
            <a:r>
              <a:rPr lang="en-US" dirty="0"/>
              <a:t> </a:t>
            </a:r>
            <a:r>
              <a:rPr lang="en-US" dirty="0" err="1"/>
              <a:t>ngoại</a:t>
            </a:r>
            <a:r>
              <a:rPr lang="en-US" dirty="0"/>
              <a:t> </a:t>
            </a:r>
            <a:r>
              <a:rPr lang="en-US" dirty="0" err="1"/>
              <a:t>khoa</a:t>
            </a:r>
            <a:endParaRPr lang="en-US" dirty="0"/>
          </a:p>
        </p:txBody>
      </p:sp>
    </p:spTree>
    <p:extLst>
      <p:ext uri="{BB962C8B-B14F-4D97-AF65-F5344CB8AC3E}">
        <p14:creationId xmlns:p14="http://schemas.microsoft.com/office/powerpoint/2010/main" val="44007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ĐIỀU TRỊ</a:t>
            </a:r>
          </a:p>
        </p:txBody>
      </p:sp>
      <p:sp>
        <p:nvSpPr>
          <p:cNvPr id="3" name="Content Placeholder 2"/>
          <p:cNvSpPr>
            <a:spLocks noGrp="1"/>
          </p:cNvSpPr>
          <p:nvPr>
            <p:ph idx="1"/>
          </p:nvPr>
        </p:nvSpPr>
        <p:spPr/>
        <p:txBody>
          <a:bodyPr>
            <a:normAutofit/>
          </a:bodyPr>
          <a:lstStyle/>
          <a:p>
            <a:pPr marL="0" indent="0">
              <a:buNone/>
            </a:pPr>
            <a:r>
              <a:rPr lang="en-US" dirty="0" err="1"/>
              <a:t>Điều</a:t>
            </a:r>
            <a:r>
              <a:rPr lang="en-US" dirty="0"/>
              <a:t> </a:t>
            </a:r>
            <a:r>
              <a:rPr lang="en-US" dirty="0" err="1"/>
              <a:t>trị</a:t>
            </a:r>
            <a:r>
              <a:rPr lang="en-US" dirty="0"/>
              <a:t> </a:t>
            </a:r>
            <a:r>
              <a:rPr lang="en-US" dirty="0" err="1"/>
              <a:t>nội</a:t>
            </a:r>
            <a:r>
              <a:rPr lang="en-US" dirty="0"/>
              <a:t> </a:t>
            </a:r>
            <a:r>
              <a:rPr lang="en-US" dirty="0" err="1"/>
              <a:t>khoa</a:t>
            </a:r>
            <a:r>
              <a:rPr lang="en-US" dirty="0"/>
              <a:t>: </a:t>
            </a:r>
            <a:r>
              <a:rPr lang="en-US" dirty="0" err="1"/>
              <a:t>chủ</a:t>
            </a:r>
            <a:r>
              <a:rPr lang="en-US" dirty="0"/>
              <a:t> </a:t>
            </a:r>
            <a:r>
              <a:rPr lang="en-US" dirty="0" err="1"/>
              <a:t>yếu</a:t>
            </a:r>
            <a:r>
              <a:rPr lang="en-US" dirty="0"/>
              <a:t> ở </a:t>
            </a:r>
            <a:r>
              <a:rPr lang="en-US" dirty="0" err="1"/>
              <a:t>những</a:t>
            </a:r>
            <a:r>
              <a:rPr lang="en-US" dirty="0"/>
              <a:t> </a:t>
            </a:r>
            <a:r>
              <a:rPr lang="en-US" dirty="0" err="1"/>
              <a:t>bn</a:t>
            </a:r>
            <a:r>
              <a:rPr lang="en-US" dirty="0"/>
              <a:t> PĐMCB </a:t>
            </a:r>
            <a:r>
              <a:rPr lang="en-US" dirty="0" err="1"/>
              <a:t>không</a:t>
            </a:r>
            <a:r>
              <a:rPr lang="en-US" dirty="0"/>
              <a:t> </a:t>
            </a:r>
            <a:r>
              <a:rPr lang="en-US" dirty="0" err="1"/>
              <a:t>triệu</a:t>
            </a:r>
            <a:r>
              <a:rPr lang="en-US" dirty="0"/>
              <a:t> </a:t>
            </a:r>
            <a:r>
              <a:rPr lang="en-US" dirty="0" err="1"/>
              <a:t>chứng</a:t>
            </a:r>
            <a:r>
              <a:rPr lang="en-US" dirty="0"/>
              <a:t>, </a:t>
            </a:r>
            <a:r>
              <a:rPr lang="en-US" dirty="0" err="1"/>
              <a:t>phải</a:t>
            </a:r>
            <a:r>
              <a:rPr lang="en-US" dirty="0"/>
              <a:t> </a:t>
            </a:r>
            <a:r>
              <a:rPr lang="en-US" dirty="0" err="1"/>
              <a:t>theo</a:t>
            </a:r>
            <a:r>
              <a:rPr lang="en-US" dirty="0"/>
              <a:t> </a:t>
            </a:r>
            <a:r>
              <a:rPr lang="en-US" dirty="0" err="1"/>
              <a:t>dõi</a:t>
            </a:r>
            <a:r>
              <a:rPr lang="en-US" dirty="0"/>
              <a:t> </a:t>
            </a:r>
            <a:r>
              <a:rPr lang="en-US" dirty="0" err="1"/>
              <a:t>sát</a:t>
            </a:r>
            <a:r>
              <a:rPr lang="en-US" dirty="0"/>
              <a:t> </a:t>
            </a:r>
            <a:r>
              <a:rPr lang="en-US" dirty="0" err="1"/>
              <a:t>diễn</a:t>
            </a:r>
            <a:r>
              <a:rPr lang="en-US" dirty="0"/>
              <a:t> </a:t>
            </a:r>
            <a:r>
              <a:rPr lang="en-US" dirty="0" err="1"/>
              <a:t>tiến</a:t>
            </a:r>
            <a:r>
              <a:rPr lang="en-US" dirty="0"/>
              <a:t> </a:t>
            </a:r>
            <a:r>
              <a:rPr lang="en-US" dirty="0" err="1"/>
              <a:t>phình</a:t>
            </a:r>
            <a:endParaRPr lang="en-US" dirty="0"/>
          </a:p>
          <a:p>
            <a:r>
              <a:rPr lang="en-US" dirty="0" err="1"/>
              <a:t>Mục</a:t>
            </a:r>
            <a:r>
              <a:rPr lang="en-US" dirty="0"/>
              <a:t> </a:t>
            </a:r>
            <a:r>
              <a:rPr lang="en-US" dirty="0" err="1"/>
              <a:t>đích</a:t>
            </a:r>
            <a:r>
              <a:rPr lang="en-US" dirty="0"/>
              <a:t> </a:t>
            </a:r>
          </a:p>
          <a:p>
            <a:pPr lvl="1">
              <a:buFontTx/>
              <a:buChar char="-"/>
            </a:pPr>
            <a:r>
              <a:rPr lang="vi-VN" dirty="0">
                <a:latin typeface="Calibri" panose="020F0502020204030204" pitchFamily="34" charset="0"/>
                <a:cs typeface="Calibri" panose="020F0502020204030204" pitchFamily="34" charset="0"/>
              </a:rPr>
              <a:t>Dự phòng biến cố tim mạch.</a:t>
            </a:r>
            <a:endParaRPr lang="en-US" dirty="0">
              <a:latin typeface="Calibri" panose="020F0502020204030204" pitchFamily="34" charset="0"/>
              <a:cs typeface="Calibri" panose="020F0502020204030204" pitchFamily="34" charset="0"/>
            </a:endParaRPr>
          </a:p>
          <a:p>
            <a:pPr lvl="1">
              <a:buFontTx/>
              <a:buChar char="-"/>
            </a:pPr>
            <a:r>
              <a:rPr lang="vi-VN" dirty="0">
                <a:latin typeface="Calibri" panose="020F0502020204030204" pitchFamily="34" charset="0"/>
                <a:cs typeface="Calibri" panose="020F0502020204030204" pitchFamily="34" charset="0"/>
              </a:rPr>
              <a:t>Hạn chế tiến triển của khối phình ĐMC bụng. </a:t>
            </a:r>
            <a:endParaRPr lang="en-US" dirty="0">
              <a:latin typeface="Calibri" panose="020F0502020204030204" pitchFamily="34" charset="0"/>
              <a:cs typeface="Calibri" panose="020F0502020204030204" pitchFamily="34" charset="0"/>
            </a:endParaRPr>
          </a:p>
          <a:p>
            <a:pPr lvl="1">
              <a:buFontTx/>
              <a:buChar char="-"/>
            </a:pPr>
            <a:r>
              <a:rPr lang="vi-VN" dirty="0">
                <a:latin typeface="Calibri" panose="020F0502020204030204" pitchFamily="34" charset="0"/>
                <a:cs typeface="Calibri" panose="020F0502020204030204" pitchFamily="34" charset="0"/>
              </a:rPr>
              <a:t>Chuẩn bị BN tối ưu nhằm làm giảm nguy cơ chu phẫu một khi can thiệp được chỉ định</a:t>
            </a:r>
            <a:r>
              <a:rPr lang="vi-VN" dirty="0"/>
              <a:t>.</a:t>
            </a:r>
            <a:endParaRPr lang="en-US" dirty="0"/>
          </a:p>
          <a:p>
            <a:r>
              <a:rPr lang="en-US" dirty="0" err="1"/>
              <a:t>Điều</a:t>
            </a:r>
            <a:r>
              <a:rPr lang="en-US" dirty="0"/>
              <a:t> </a:t>
            </a:r>
            <a:r>
              <a:rPr lang="en-US" dirty="0" err="1"/>
              <a:t>trị</a:t>
            </a:r>
            <a:r>
              <a:rPr lang="en-US" dirty="0"/>
              <a:t> </a:t>
            </a:r>
            <a:r>
              <a:rPr lang="en-US" dirty="0" err="1"/>
              <a:t>các</a:t>
            </a:r>
            <a:r>
              <a:rPr lang="en-US" dirty="0"/>
              <a:t> </a:t>
            </a:r>
            <a:r>
              <a:rPr lang="en-US" dirty="0" err="1"/>
              <a:t>yếu</a:t>
            </a:r>
            <a:r>
              <a:rPr lang="en-US" dirty="0"/>
              <a:t> </a:t>
            </a:r>
            <a:r>
              <a:rPr lang="en-US" dirty="0" err="1"/>
              <a:t>tố</a:t>
            </a:r>
            <a:r>
              <a:rPr lang="en-US" dirty="0"/>
              <a:t> </a:t>
            </a:r>
            <a:r>
              <a:rPr lang="en-US" dirty="0" err="1"/>
              <a:t>nguy</a:t>
            </a:r>
            <a:r>
              <a:rPr lang="en-US" dirty="0"/>
              <a:t> </a:t>
            </a:r>
            <a:r>
              <a:rPr lang="en-US" dirty="0" err="1"/>
              <a:t>cơ</a:t>
            </a:r>
            <a:endParaRPr lang="en-US" dirty="0"/>
          </a:p>
          <a:p>
            <a:r>
              <a:rPr lang="en-US" dirty="0" err="1"/>
              <a:t>Siêu</a:t>
            </a:r>
            <a:r>
              <a:rPr lang="en-US" dirty="0"/>
              <a:t> </a:t>
            </a:r>
            <a:r>
              <a:rPr lang="en-US" dirty="0" err="1"/>
              <a:t>âm</a:t>
            </a:r>
            <a:r>
              <a:rPr lang="en-US" dirty="0"/>
              <a:t> Doppler </a:t>
            </a:r>
            <a:r>
              <a:rPr lang="en-US" dirty="0" err="1"/>
              <a:t>mạch</a:t>
            </a:r>
            <a:r>
              <a:rPr lang="en-US" dirty="0"/>
              <a:t> </a:t>
            </a:r>
            <a:r>
              <a:rPr lang="en-US" dirty="0" err="1"/>
              <a:t>máu</a:t>
            </a:r>
            <a:r>
              <a:rPr lang="en-US" dirty="0"/>
              <a:t> </a:t>
            </a:r>
            <a:r>
              <a:rPr lang="en-US" dirty="0" err="1"/>
              <a:t>theo</a:t>
            </a:r>
            <a:r>
              <a:rPr lang="en-US" dirty="0"/>
              <a:t> </a:t>
            </a:r>
            <a:r>
              <a:rPr lang="en-US" dirty="0" err="1"/>
              <a:t>dõi</a:t>
            </a:r>
            <a:r>
              <a:rPr lang="en-US" dirty="0"/>
              <a:t> </a:t>
            </a:r>
            <a:r>
              <a:rPr lang="en-US" dirty="0" err="1"/>
              <a:t>đường</a:t>
            </a:r>
            <a:r>
              <a:rPr lang="en-US" dirty="0"/>
              <a:t> </a:t>
            </a:r>
            <a:r>
              <a:rPr lang="en-US" dirty="0" err="1"/>
              <a:t>kính</a:t>
            </a:r>
            <a:r>
              <a:rPr lang="en-US" dirty="0"/>
              <a:t> </a:t>
            </a:r>
            <a:r>
              <a:rPr lang="en-US" dirty="0" err="1"/>
              <a:t>ngang</a:t>
            </a:r>
            <a:r>
              <a:rPr lang="en-US" dirty="0"/>
              <a:t> </a:t>
            </a:r>
            <a:r>
              <a:rPr lang="en-US" dirty="0" err="1"/>
              <a:t>túi</a:t>
            </a:r>
            <a:r>
              <a:rPr lang="en-US" dirty="0"/>
              <a:t> </a:t>
            </a:r>
            <a:r>
              <a:rPr lang="en-US" dirty="0" err="1"/>
              <a:t>phình</a:t>
            </a:r>
            <a:r>
              <a:rPr lang="en-US" dirty="0"/>
              <a:t> </a:t>
            </a:r>
            <a:r>
              <a:rPr lang="en-US" dirty="0" err="1"/>
              <a:t>mỗi</a:t>
            </a:r>
            <a:r>
              <a:rPr lang="en-US" dirty="0"/>
              <a:t> 3 </a:t>
            </a:r>
            <a:r>
              <a:rPr lang="en-US" dirty="0" err="1"/>
              <a:t>tháng</a:t>
            </a:r>
            <a:r>
              <a:rPr lang="en-US" dirty="0"/>
              <a:t> (ở </a:t>
            </a:r>
            <a:r>
              <a:rPr lang="en-US" dirty="0" err="1"/>
              <a:t>các</a:t>
            </a:r>
            <a:r>
              <a:rPr lang="en-US" dirty="0"/>
              <a:t> </a:t>
            </a:r>
            <a:r>
              <a:rPr lang="en-US" dirty="0" err="1"/>
              <a:t>túi</a:t>
            </a:r>
            <a:r>
              <a:rPr lang="en-US" dirty="0"/>
              <a:t> </a:t>
            </a:r>
            <a:r>
              <a:rPr lang="en-US" dirty="0" err="1"/>
              <a:t>phình</a:t>
            </a:r>
            <a:r>
              <a:rPr lang="en-US" dirty="0"/>
              <a:t> d&lt;= 4 cm)</a:t>
            </a:r>
          </a:p>
        </p:txBody>
      </p:sp>
    </p:spTree>
    <p:extLst>
      <p:ext uri="{BB962C8B-B14F-4D97-AF65-F5344CB8AC3E}">
        <p14:creationId xmlns:p14="http://schemas.microsoft.com/office/powerpoint/2010/main" val="293920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buNone/>
            </a:pPr>
            <a:r>
              <a:rPr lang="en-US" dirty="0" err="1"/>
              <a:t>Nguy</a:t>
            </a:r>
            <a:r>
              <a:rPr lang="en-US" dirty="0"/>
              <a:t> </a:t>
            </a:r>
            <a:r>
              <a:rPr lang="en-US" dirty="0" err="1"/>
              <a:t>cơ</a:t>
            </a:r>
            <a:r>
              <a:rPr lang="en-US" dirty="0"/>
              <a:t> </a:t>
            </a:r>
            <a:r>
              <a:rPr lang="en-US" dirty="0" err="1"/>
              <a:t>vỡ</a:t>
            </a:r>
            <a:r>
              <a:rPr lang="en-US" dirty="0"/>
              <a:t> </a:t>
            </a:r>
            <a:r>
              <a:rPr lang="en-US" dirty="0" err="1"/>
              <a:t>túi</a:t>
            </a:r>
            <a:r>
              <a:rPr lang="en-US" dirty="0"/>
              <a:t> </a:t>
            </a:r>
            <a:r>
              <a:rPr lang="en-US" dirty="0" err="1"/>
              <a:t>phình</a:t>
            </a:r>
            <a:r>
              <a:rPr lang="en-US" dirty="0"/>
              <a:t> </a:t>
            </a:r>
            <a:r>
              <a:rPr lang="en-US" dirty="0" err="1"/>
              <a:t>theo</a:t>
            </a:r>
            <a:r>
              <a:rPr lang="en-US" dirty="0"/>
              <a:t> </a:t>
            </a:r>
            <a:r>
              <a:rPr lang="en-US" dirty="0" err="1"/>
              <a:t>Hiệp</a:t>
            </a:r>
            <a:r>
              <a:rPr lang="en-US" dirty="0"/>
              <a:t> </a:t>
            </a:r>
            <a:r>
              <a:rPr lang="en-US" dirty="0" err="1"/>
              <a:t>hội</a:t>
            </a:r>
            <a:r>
              <a:rPr lang="en-US" dirty="0"/>
              <a:t> </a:t>
            </a:r>
            <a:r>
              <a:rPr lang="en-US" dirty="0" err="1"/>
              <a:t>phẫu</a:t>
            </a:r>
            <a:r>
              <a:rPr lang="en-US" dirty="0"/>
              <a:t> </a:t>
            </a:r>
            <a:r>
              <a:rPr lang="en-US" dirty="0" err="1"/>
              <a:t>thuật</a:t>
            </a:r>
            <a:r>
              <a:rPr lang="en-US" dirty="0"/>
              <a:t> </a:t>
            </a:r>
            <a:r>
              <a:rPr lang="en-US" dirty="0" err="1"/>
              <a:t>mạch</a:t>
            </a:r>
            <a:r>
              <a:rPr lang="en-US" dirty="0"/>
              <a:t> </a:t>
            </a:r>
            <a:r>
              <a:rPr lang="en-US" dirty="0" err="1"/>
              <a:t>máu</a:t>
            </a:r>
            <a:r>
              <a:rPr lang="en-US" dirty="0"/>
              <a:t> </a:t>
            </a:r>
            <a:r>
              <a:rPr lang="en-US" dirty="0" err="1"/>
              <a:t>Hoa</a:t>
            </a:r>
            <a:r>
              <a:rPr lang="en-US" dirty="0"/>
              <a:t> </a:t>
            </a:r>
            <a:r>
              <a:rPr lang="en-US" dirty="0" err="1"/>
              <a:t>Kỳ</a:t>
            </a:r>
            <a:r>
              <a:rPr lang="en-US" dirty="0"/>
              <a:t> (American Association for Vascular Surgery and Society for Vascular Surgery)</a:t>
            </a:r>
          </a:p>
          <a:p>
            <a:pPr marL="0" indent="0">
              <a:buNone/>
            </a:pPr>
            <a:r>
              <a:rPr lang="en-US" dirty="0" err="1"/>
              <a:t>Nguy</a:t>
            </a:r>
            <a:r>
              <a:rPr lang="en-US" dirty="0"/>
              <a:t> </a:t>
            </a:r>
            <a:r>
              <a:rPr lang="en-US" dirty="0" err="1"/>
              <a:t>cơ</a:t>
            </a:r>
            <a:r>
              <a:rPr lang="en-US" dirty="0"/>
              <a:t> </a:t>
            </a:r>
            <a:r>
              <a:rPr lang="en-US" dirty="0" err="1"/>
              <a:t>vỡ</a:t>
            </a:r>
            <a:r>
              <a:rPr lang="en-US" dirty="0"/>
              <a:t> </a:t>
            </a:r>
            <a:r>
              <a:rPr lang="en-US" dirty="0" err="1"/>
              <a:t>phình</a:t>
            </a:r>
            <a:r>
              <a:rPr lang="en-US" dirty="0"/>
              <a:t> </a:t>
            </a:r>
            <a:r>
              <a:rPr lang="en-US" dirty="0" err="1"/>
              <a:t>cao</a:t>
            </a:r>
            <a:r>
              <a:rPr lang="en-US" dirty="0"/>
              <a:t> </a:t>
            </a:r>
            <a:r>
              <a:rPr lang="en-US" dirty="0" err="1"/>
              <a:t>khi</a:t>
            </a:r>
            <a:r>
              <a:rPr lang="en-US" dirty="0"/>
              <a:t>: </a:t>
            </a:r>
          </a:p>
          <a:p>
            <a:pPr marL="0" indent="0">
              <a:lnSpc>
                <a:spcPct val="150000"/>
              </a:lnSpc>
              <a:buNone/>
            </a:pPr>
            <a:r>
              <a:rPr lang="en-US" dirty="0"/>
              <a:t>+ </a:t>
            </a:r>
            <a:r>
              <a:rPr lang="en-US" dirty="0" err="1"/>
              <a:t>Đường</a:t>
            </a:r>
            <a:r>
              <a:rPr lang="en-US" dirty="0"/>
              <a:t> </a:t>
            </a:r>
            <a:r>
              <a:rPr lang="en-US" dirty="0" err="1"/>
              <a:t>kính</a:t>
            </a:r>
            <a:r>
              <a:rPr lang="en-US" dirty="0"/>
              <a:t> </a:t>
            </a:r>
            <a:r>
              <a:rPr lang="en-US" dirty="0" err="1"/>
              <a:t>phình</a:t>
            </a:r>
            <a:r>
              <a:rPr lang="en-US" dirty="0"/>
              <a:t> </a:t>
            </a:r>
            <a:r>
              <a:rPr lang="en-US" dirty="0" err="1"/>
              <a:t>tăng</a:t>
            </a:r>
            <a:r>
              <a:rPr lang="en-US" dirty="0"/>
              <a:t> &gt; 0.5cm/6 </a:t>
            </a:r>
            <a:r>
              <a:rPr lang="en-US" dirty="0" err="1"/>
              <a:t>tháng</a:t>
            </a:r>
            <a:r>
              <a:rPr lang="en-US" dirty="0"/>
              <a:t>. </a:t>
            </a:r>
          </a:p>
          <a:p>
            <a:pPr marL="0" indent="0">
              <a:lnSpc>
                <a:spcPct val="150000"/>
              </a:lnSpc>
              <a:buNone/>
            </a:pPr>
            <a:r>
              <a:rPr lang="en-US" dirty="0"/>
              <a:t>+ </a:t>
            </a:r>
            <a:r>
              <a:rPr lang="en-US" dirty="0" err="1"/>
              <a:t>Bất</a:t>
            </a:r>
            <a:r>
              <a:rPr lang="en-US" dirty="0"/>
              <a:t> </a:t>
            </a:r>
            <a:r>
              <a:rPr lang="en-US" dirty="0" err="1"/>
              <a:t>kể</a:t>
            </a:r>
            <a:r>
              <a:rPr lang="en-US" dirty="0"/>
              <a:t> </a:t>
            </a:r>
            <a:r>
              <a:rPr lang="en-US" dirty="0" err="1"/>
              <a:t>kích</a:t>
            </a:r>
            <a:r>
              <a:rPr lang="en-US" dirty="0"/>
              <a:t> </a:t>
            </a:r>
            <a:r>
              <a:rPr lang="en-US" dirty="0" err="1"/>
              <a:t>thước</a:t>
            </a:r>
            <a:r>
              <a:rPr lang="en-US" dirty="0"/>
              <a:t> ban </a:t>
            </a:r>
            <a:r>
              <a:rPr lang="en-US" dirty="0" err="1"/>
              <a:t>đầu</a:t>
            </a:r>
            <a:r>
              <a:rPr lang="en-US" dirty="0"/>
              <a:t>. </a:t>
            </a:r>
          </a:p>
          <a:p>
            <a:pPr marL="0" indent="0">
              <a:buNone/>
            </a:pPr>
            <a:endParaRPr lang="en-US" dirty="0"/>
          </a:p>
          <a:p>
            <a:pPr marL="0" indent="0">
              <a:buNone/>
            </a:pPr>
            <a:endParaRPr lang="en-US" dirty="0"/>
          </a:p>
        </p:txBody>
      </p:sp>
      <p:pic>
        <p:nvPicPr>
          <p:cNvPr id="4" name="Picture 3"/>
          <p:cNvPicPr/>
          <p:nvPr/>
        </p:nvPicPr>
        <p:blipFill rotWithShape="1">
          <a:blip r:embed="rId2"/>
          <a:srcRect l="9242" t="57624" r="64273" b="12235"/>
          <a:stretch/>
        </p:blipFill>
        <p:spPr bwMode="auto">
          <a:xfrm>
            <a:off x="6951418" y="2794715"/>
            <a:ext cx="4625009" cy="26425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2460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ĐIỀU TRỊ</a:t>
            </a:r>
          </a:p>
        </p:txBody>
      </p:sp>
      <p:sp>
        <p:nvSpPr>
          <p:cNvPr id="3" name="Content Placeholder 2"/>
          <p:cNvSpPr>
            <a:spLocks noGrp="1"/>
          </p:cNvSpPr>
          <p:nvPr>
            <p:ph idx="1"/>
          </p:nvPr>
        </p:nvSpPr>
        <p:spPr>
          <a:xfrm>
            <a:off x="838201" y="1825625"/>
            <a:ext cx="4455016" cy="4351338"/>
          </a:xfrm>
        </p:spPr>
        <p:txBody>
          <a:bodyPr>
            <a:normAutofit/>
          </a:bodyPr>
          <a:lstStyle/>
          <a:p>
            <a:pPr marL="0" indent="0">
              <a:buNone/>
            </a:pPr>
            <a:r>
              <a:rPr lang="en-US" sz="3200" dirty="0" err="1"/>
              <a:t>Khi</a:t>
            </a:r>
            <a:r>
              <a:rPr lang="en-US" sz="3200" dirty="0"/>
              <a:t> </a:t>
            </a:r>
            <a:r>
              <a:rPr lang="en-US" sz="3200" dirty="0" err="1"/>
              <a:t>nào</a:t>
            </a:r>
            <a:r>
              <a:rPr lang="en-US" sz="3200" dirty="0"/>
              <a:t> </a:t>
            </a:r>
            <a:r>
              <a:rPr lang="en-US" sz="3200" dirty="0" err="1"/>
              <a:t>thì</a:t>
            </a:r>
            <a:r>
              <a:rPr lang="en-US" sz="3200" dirty="0"/>
              <a:t> </a:t>
            </a:r>
            <a:r>
              <a:rPr lang="en-US" sz="3200" dirty="0" err="1"/>
              <a:t>cần</a:t>
            </a:r>
            <a:r>
              <a:rPr lang="en-US" sz="3200" dirty="0"/>
              <a:t> can </a:t>
            </a:r>
            <a:r>
              <a:rPr lang="en-US" sz="3200" dirty="0" err="1"/>
              <a:t>thiệp</a:t>
            </a:r>
            <a:r>
              <a:rPr lang="en-US" sz="3200" dirty="0"/>
              <a:t> </a:t>
            </a:r>
            <a:r>
              <a:rPr lang="en-US" sz="3200" dirty="0" err="1"/>
              <a:t>Phẫu</a:t>
            </a:r>
            <a:r>
              <a:rPr lang="en-US" sz="3200" dirty="0"/>
              <a:t> </a:t>
            </a:r>
            <a:r>
              <a:rPr lang="en-US" sz="3200" dirty="0" err="1"/>
              <a:t>Thuật</a:t>
            </a:r>
            <a:r>
              <a:rPr lang="en-US" sz="3200" dirty="0"/>
              <a:t> </a:t>
            </a:r>
            <a:r>
              <a:rPr lang="en-US" sz="3200" dirty="0" err="1"/>
              <a:t>trong</a:t>
            </a:r>
            <a:r>
              <a:rPr lang="en-US" sz="3200" dirty="0"/>
              <a:t> PĐMCB?</a:t>
            </a:r>
          </a:p>
        </p:txBody>
      </p:sp>
      <p:pic>
        <p:nvPicPr>
          <p:cNvPr id="5126" name="Picture 6" descr="Trầm Tư - Thói Quen Ngăn Cản Bạn Tận Hưởng Cuộc Sống - Y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728" y="2100878"/>
            <a:ext cx="6155072" cy="3534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930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ĐIỀU TRỊ</a:t>
            </a:r>
          </a:p>
        </p:txBody>
      </p:sp>
      <p:sp>
        <p:nvSpPr>
          <p:cNvPr id="3" name="Content Placeholder 2"/>
          <p:cNvSpPr>
            <a:spLocks noGrp="1"/>
          </p:cNvSpPr>
          <p:nvPr>
            <p:ph idx="1"/>
          </p:nvPr>
        </p:nvSpPr>
        <p:spPr/>
        <p:txBody>
          <a:bodyPr/>
          <a:lstStyle/>
          <a:p>
            <a:r>
              <a:rPr lang="en-US" dirty="0" err="1"/>
              <a:t>Chỉ</a:t>
            </a:r>
            <a:r>
              <a:rPr lang="en-US" dirty="0"/>
              <a:t> </a:t>
            </a:r>
            <a:r>
              <a:rPr lang="en-US" dirty="0" err="1"/>
              <a:t>định</a:t>
            </a:r>
            <a:r>
              <a:rPr lang="en-US" dirty="0"/>
              <a:t> </a:t>
            </a:r>
            <a:r>
              <a:rPr lang="en-US" dirty="0" err="1"/>
              <a:t>mổ</a:t>
            </a:r>
            <a:r>
              <a:rPr lang="en-US" dirty="0"/>
              <a:t> </a:t>
            </a:r>
            <a:r>
              <a:rPr lang="en-US" dirty="0" err="1"/>
              <a:t>chương</a:t>
            </a:r>
            <a:r>
              <a:rPr lang="en-US" dirty="0"/>
              <a:t> </a:t>
            </a:r>
            <a:r>
              <a:rPr lang="en-US" dirty="0" err="1"/>
              <a:t>trình</a:t>
            </a:r>
            <a:r>
              <a:rPr lang="en-US" dirty="0"/>
              <a:t> </a:t>
            </a:r>
            <a:r>
              <a:rPr lang="en-US" dirty="0" err="1"/>
              <a:t>cho</a:t>
            </a:r>
            <a:r>
              <a:rPr lang="en-US" dirty="0"/>
              <a:t> </a:t>
            </a:r>
            <a:r>
              <a:rPr lang="en-US" dirty="0" err="1"/>
              <a:t>tất</a:t>
            </a:r>
            <a:r>
              <a:rPr lang="en-US" dirty="0"/>
              <a:t> </a:t>
            </a:r>
            <a:r>
              <a:rPr lang="en-US" dirty="0" err="1"/>
              <a:t>cả</a:t>
            </a:r>
            <a:r>
              <a:rPr lang="en-US" dirty="0"/>
              <a:t> PĐMCB </a:t>
            </a:r>
            <a:r>
              <a:rPr lang="en-US" dirty="0" err="1"/>
              <a:t>có</a:t>
            </a:r>
            <a:r>
              <a:rPr lang="en-US" dirty="0"/>
              <a:t> </a:t>
            </a:r>
            <a:r>
              <a:rPr lang="en-US" dirty="0" err="1"/>
              <a:t>triệu</a:t>
            </a:r>
            <a:r>
              <a:rPr lang="en-US" dirty="0"/>
              <a:t> </a:t>
            </a:r>
            <a:r>
              <a:rPr lang="en-US" dirty="0" err="1"/>
              <a:t>chứng</a:t>
            </a:r>
            <a:endParaRPr lang="en-US" dirty="0"/>
          </a:p>
          <a:p>
            <a:r>
              <a:rPr lang="en-US" dirty="0" err="1"/>
              <a:t>Chỉ</a:t>
            </a:r>
            <a:r>
              <a:rPr lang="en-US" dirty="0"/>
              <a:t> </a:t>
            </a:r>
            <a:r>
              <a:rPr lang="en-US" dirty="0" err="1"/>
              <a:t>định</a:t>
            </a:r>
            <a:r>
              <a:rPr lang="en-US" dirty="0"/>
              <a:t> </a:t>
            </a:r>
            <a:r>
              <a:rPr lang="en-US" dirty="0" err="1"/>
              <a:t>mổ</a:t>
            </a:r>
            <a:r>
              <a:rPr lang="en-US" dirty="0"/>
              <a:t> </a:t>
            </a:r>
            <a:r>
              <a:rPr lang="en-US" dirty="0" err="1"/>
              <a:t>cấp</a:t>
            </a:r>
            <a:r>
              <a:rPr lang="en-US" dirty="0"/>
              <a:t> </a:t>
            </a:r>
            <a:r>
              <a:rPr lang="en-US" dirty="0" err="1"/>
              <a:t>cứu</a:t>
            </a:r>
            <a:r>
              <a:rPr lang="en-US" dirty="0"/>
              <a:t> </a:t>
            </a:r>
            <a:r>
              <a:rPr lang="en-US" dirty="0" err="1"/>
              <a:t>cho</a:t>
            </a:r>
            <a:r>
              <a:rPr lang="en-US" dirty="0"/>
              <a:t> PĐMCB </a:t>
            </a:r>
            <a:r>
              <a:rPr lang="en-US" dirty="0" err="1"/>
              <a:t>vỡ</a:t>
            </a:r>
            <a:r>
              <a:rPr lang="en-US" dirty="0"/>
              <a:t> </a:t>
            </a:r>
            <a:r>
              <a:rPr lang="en-US" dirty="0" err="1"/>
              <a:t>sau</a:t>
            </a:r>
            <a:r>
              <a:rPr lang="en-US" dirty="0"/>
              <a:t> </a:t>
            </a:r>
            <a:r>
              <a:rPr lang="en-US" dirty="0" err="1"/>
              <a:t>phúc</a:t>
            </a:r>
            <a:r>
              <a:rPr lang="en-US" dirty="0"/>
              <a:t> </a:t>
            </a:r>
            <a:r>
              <a:rPr lang="en-US" dirty="0" err="1"/>
              <a:t>mạc</a:t>
            </a:r>
            <a:r>
              <a:rPr lang="en-US" dirty="0"/>
              <a:t> </a:t>
            </a:r>
            <a:r>
              <a:rPr lang="en-US" dirty="0" err="1"/>
              <a:t>hoặc</a:t>
            </a:r>
            <a:r>
              <a:rPr lang="en-US" dirty="0"/>
              <a:t> </a:t>
            </a:r>
            <a:r>
              <a:rPr lang="en-US" dirty="0" err="1"/>
              <a:t>vỡ</a:t>
            </a:r>
            <a:r>
              <a:rPr lang="en-US" dirty="0"/>
              <a:t> </a:t>
            </a:r>
            <a:r>
              <a:rPr lang="en-US" dirty="0" err="1"/>
              <a:t>trong</a:t>
            </a:r>
            <a:r>
              <a:rPr lang="en-US" dirty="0"/>
              <a:t> ổ </a:t>
            </a:r>
            <a:r>
              <a:rPr lang="en-US" dirty="0" err="1"/>
              <a:t>bụng</a:t>
            </a:r>
            <a:endParaRPr lang="en-US" dirty="0"/>
          </a:p>
          <a:p>
            <a:r>
              <a:rPr lang="vi-VN" dirty="0">
                <a:latin typeface="Calibri" panose="020F0502020204030204" pitchFamily="34" charset="0"/>
                <a:cs typeface="Calibri" panose="020F0502020204030204" pitchFamily="34" charset="0"/>
              </a:rPr>
              <a:t>Chỉ định can thiệp nếu đường kính &gt; 55 mm hoặc khối phình tiến triển &gt; 10 mm/năm</a:t>
            </a: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5715000" y="3931920"/>
            <a:ext cx="4648200" cy="1463040"/>
          </a:xfrm>
          <a:prstGeom prst="rect">
            <a:avLst/>
          </a:prstGeom>
        </p:spPr>
      </p:pic>
    </p:spTree>
    <p:extLst>
      <p:ext uri="{BB962C8B-B14F-4D97-AF65-F5344CB8AC3E}">
        <p14:creationId xmlns:p14="http://schemas.microsoft.com/office/powerpoint/2010/main" val="48216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ĐIỀU TRỊ</a:t>
            </a:r>
          </a:p>
        </p:txBody>
      </p:sp>
      <p:sp>
        <p:nvSpPr>
          <p:cNvPr id="3" name="Content Placeholder 2"/>
          <p:cNvSpPr>
            <a:spLocks noGrp="1"/>
          </p:cNvSpPr>
          <p:nvPr>
            <p:ph idx="1"/>
          </p:nvPr>
        </p:nvSpPr>
        <p:spPr/>
        <p:txBody>
          <a:bodyPr/>
          <a:lstStyle/>
          <a:p>
            <a:pPr marL="0" indent="0">
              <a:buNone/>
            </a:pPr>
            <a:r>
              <a:rPr lang="en-US" dirty="0" err="1"/>
              <a:t>Phương</a:t>
            </a:r>
            <a:r>
              <a:rPr lang="en-US" dirty="0"/>
              <a:t> </a:t>
            </a:r>
            <a:r>
              <a:rPr lang="en-US" dirty="0" err="1"/>
              <a:t>pháp</a:t>
            </a:r>
            <a:r>
              <a:rPr lang="en-US" dirty="0"/>
              <a:t> can </a:t>
            </a:r>
            <a:r>
              <a:rPr lang="en-US" dirty="0" err="1"/>
              <a:t>thiệp</a:t>
            </a:r>
            <a:endParaRPr lang="en-US" dirty="0"/>
          </a:p>
          <a:p>
            <a:pPr marL="0" indent="0">
              <a:buNone/>
            </a:pPr>
            <a:r>
              <a:rPr lang="en-US" dirty="0">
                <a:cs typeface="Times New Roman" panose="02020603050405020304" pitchFamily="18" charset="0"/>
              </a:rPr>
              <a:t>+ </a:t>
            </a:r>
            <a:r>
              <a:rPr lang="en-US" dirty="0" err="1">
                <a:cs typeface="Times New Roman" panose="02020603050405020304" pitchFamily="18" charset="0"/>
              </a:rPr>
              <a:t>Phẫu</a:t>
            </a:r>
            <a:r>
              <a:rPr lang="en-US" dirty="0">
                <a:cs typeface="Times New Roman" panose="02020603050405020304" pitchFamily="18" charset="0"/>
              </a:rPr>
              <a:t> </a:t>
            </a:r>
            <a:r>
              <a:rPr lang="en-US" dirty="0" err="1">
                <a:cs typeface="Times New Roman" panose="02020603050405020304" pitchFamily="18" charset="0"/>
              </a:rPr>
              <a:t>thuật</a:t>
            </a:r>
            <a:r>
              <a:rPr lang="en-US" dirty="0">
                <a:cs typeface="Times New Roman" panose="02020603050405020304" pitchFamily="18" charset="0"/>
              </a:rPr>
              <a:t> </a:t>
            </a:r>
            <a:r>
              <a:rPr lang="en-US" dirty="0" err="1">
                <a:cs typeface="Times New Roman" panose="02020603050405020304" pitchFamily="18" charset="0"/>
              </a:rPr>
              <a:t>thay</a:t>
            </a:r>
            <a:r>
              <a:rPr lang="en-US" dirty="0">
                <a:cs typeface="Times New Roman" panose="02020603050405020304" pitchFamily="18" charset="0"/>
              </a:rPr>
              <a:t> </a:t>
            </a:r>
            <a:r>
              <a:rPr lang="en-US" dirty="0" err="1">
                <a:cs typeface="Times New Roman" panose="02020603050405020304" pitchFamily="18" charset="0"/>
              </a:rPr>
              <a:t>đoạn</a:t>
            </a:r>
            <a:r>
              <a:rPr lang="en-US" dirty="0">
                <a:cs typeface="Times New Roman" panose="02020603050405020304" pitchFamily="18" charset="0"/>
              </a:rPr>
              <a:t> </a:t>
            </a:r>
            <a:r>
              <a:rPr lang="en-US" dirty="0" err="1">
                <a:cs typeface="Times New Roman" panose="02020603050405020304" pitchFamily="18" charset="0"/>
              </a:rPr>
              <a:t>phình</a:t>
            </a:r>
            <a:r>
              <a:rPr lang="en-US" dirty="0">
                <a:cs typeface="Times New Roman" panose="02020603050405020304" pitchFamily="18" charset="0"/>
              </a:rPr>
              <a:t> </a:t>
            </a:r>
            <a:r>
              <a:rPr lang="en-US" dirty="0" err="1">
                <a:cs typeface="Times New Roman" panose="02020603050405020304" pitchFamily="18" charset="0"/>
              </a:rPr>
              <a:t>bằng</a:t>
            </a:r>
            <a:r>
              <a:rPr lang="en-US" dirty="0">
                <a:cs typeface="Times New Roman" panose="02020603050405020304" pitchFamily="18" charset="0"/>
              </a:rPr>
              <a:t> </a:t>
            </a:r>
            <a:r>
              <a:rPr lang="en-US" dirty="0" err="1">
                <a:cs typeface="Times New Roman" panose="02020603050405020304" pitchFamily="18" charset="0"/>
              </a:rPr>
              <a:t>ống</a:t>
            </a:r>
            <a:r>
              <a:rPr lang="en-US" dirty="0">
                <a:cs typeface="Times New Roman" panose="02020603050405020304" pitchFamily="18" charset="0"/>
              </a:rPr>
              <a:t> </a:t>
            </a:r>
            <a:r>
              <a:rPr lang="en-US" dirty="0" err="1">
                <a:cs typeface="Times New Roman" panose="02020603050405020304" pitchFamily="18" charset="0"/>
              </a:rPr>
              <a:t>ghép</a:t>
            </a:r>
            <a:r>
              <a:rPr lang="en-US" dirty="0">
                <a:cs typeface="Times New Roman" panose="02020603050405020304" pitchFamily="18" charset="0"/>
              </a:rPr>
              <a:t> </a:t>
            </a:r>
            <a:r>
              <a:rPr lang="en-US" dirty="0" err="1">
                <a:cs typeface="Times New Roman" panose="02020603050405020304" pitchFamily="18" charset="0"/>
              </a:rPr>
              <a:t>nhân</a:t>
            </a:r>
            <a:r>
              <a:rPr lang="en-US" dirty="0">
                <a:cs typeface="Times New Roman" panose="02020603050405020304" pitchFamily="18" charset="0"/>
              </a:rPr>
              <a:t> </a:t>
            </a:r>
            <a:r>
              <a:rPr lang="en-US" dirty="0" err="1">
                <a:cs typeface="Times New Roman" panose="02020603050405020304" pitchFamily="18" charset="0"/>
              </a:rPr>
              <a:t>tạo</a:t>
            </a:r>
            <a:r>
              <a:rPr lang="en-US" dirty="0">
                <a:cs typeface="Times New Roman" panose="02020603050405020304" pitchFamily="18" charset="0"/>
              </a:rPr>
              <a:t>.</a:t>
            </a:r>
          </a:p>
          <a:p>
            <a:pPr marL="0" indent="0">
              <a:buNone/>
            </a:pPr>
            <a:r>
              <a:rPr lang="en-US" dirty="0"/>
              <a:t>+ </a:t>
            </a:r>
            <a:r>
              <a:rPr lang="en-US" dirty="0" err="1"/>
              <a:t>Đặt</a:t>
            </a:r>
            <a:r>
              <a:rPr lang="en-US" dirty="0"/>
              <a:t> stent </a:t>
            </a:r>
            <a:r>
              <a:rPr lang="en-US" dirty="0" err="1"/>
              <a:t>graf</a:t>
            </a:r>
            <a:r>
              <a:rPr lang="en-US" dirty="0"/>
              <a:t> </a:t>
            </a:r>
            <a:r>
              <a:rPr lang="en-US" dirty="0" err="1"/>
              <a:t>động</a:t>
            </a:r>
            <a:r>
              <a:rPr lang="en-US" dirty="0"/>
              <a:t> </a:t>
            </a:r>
            <a:r>
              <a:rPr lang="en-US" dirty="0" err="1"/>
              <a:t>mạch</a:t>
            </a:r>
            <a:r>
              <a:rPr lang="en-US" dirty="0"/>
              <a:t> </a:t>
            </a:r>
            <a:r>
              <a:rPr lang="en-US" dirty="0" err="1"/>
              <a:t>chủ</a:t>
            </a:r>
            <a:r>
              <a:rPr lang="en-US" dirty="0"/>
              <a:t> </a:t>
            </a:r>
            <a:r>
              <a:rPr lang="en-US" dirty="0" err="1"/>
              <a:t>bụng</a:t>
            </a:r>
            <a:endParaRPr lang="en-US" dirty="0"/>
          </a:p>
          <a:p>
            <a:pPr marL="0" indent="0">
              <a:buNone/>
            </a:pPr>
            <a:endParaRPr lang="en-US" dirty="0"/>
          </a:p>
        </p:txBody>
      </p:sp>
    </p:spTree>
    <p:extLst>
      <p:ext uri="{BB962C8B-B14F-4D97-AF65-F5344CB8AC3E}">
        <p14:creationId xmlns:p14="http://schemas.microsoft.com/office/powerpoint/2010/main" val="306348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ĐIỀU TRỊ</a:t>
            </a:r>
          </a:p>
        </p:txBody>
      </p:sp>
      <p:sp>
        <p:nvSpPr>
          <p:cNvPr id="3" name="Content Placeholder 2"/>
          <p:cNvSpPr>
            <a:spLocks noGrp="1"/>
          </p:cNvSpPr>
          <p:nvPr>
            <p:ph idx="1"/>
          </p:nvPr>
        </p:nvSpPr>
        <p:spPr>
          <a:xfrm>
            <a:off x="4533362" y="1825625"/>
            <a:ext cx="6820437" cy="4351338"/>
          </a:xfrm>
        </p:spPr>
        <p:txBody>
          <a:bodyPr/>
          <a:lstStyle/>
          <a:p>
            <a:pPr marL="0" indent="0">
              <a:buNone/>
            </a:pPr>
            <a:r>
              <a:rPr lang="en-US" dirty="0" err="1"/>
              <a:t>Phương</a:t>
            </a:r>
            <a:r>
              <a:rPr lang="en-US" dirty="0"/>
              <a:t> </a:t>
            </a:r>
            <a:r>
              <a:rPr lang="en-US" dirty="0" err="1"/>
              <a:t>pháp</a:t>
            </a:r>
            <a:r>
              <a:rPr lang="en-US" dirty="0"/>
              <a:t> can </a:t>
            </a:r>
            <a:r>
              <a:rPr lang="en-US" dirty="0" err="1"/>
              <a:t>thiệp</a:t>
            </a:r>
            <a:endParaRPr lang="en-US" dirty="0"/>
          </a:p>
          <a:p>
            <a:pPr marL="0" indent="0">
              <a:buNone/>
            </a:pPr>
            <a:r>
              <a:rPr lang="en-US" dirty="0">
                <a:cs typeface="Times New Roman" panose="02020603050405020304" pitchFamily="18" charset="0"/>
              </a:rPr>
              <a:t>+ </a:t>
            </a:r>
            <a:r>
              <a:rPr lang="en-US" dirty="0" err="1">
                <a:cs typeface="Times New Roman" panose="02020603050405020304" pitchFamily="18" charset="0"/>
              </a:rPr>
              <a:t>Phẫu</a:t>
            </a:r>
            <a:r>
              <a:rPr lang="en-US" dirty="0">
                <a:cs typeface="Times New Roman" panose="02020603050405020304" pitchFamily="18" charset="0"/>
              </a:rPr>
              <a:t> </a:t>
            </a:r>
            <a:r>
              <a:rPr lang="en-US" dirty="0" err="1">
                <a:cs typeface="Times New Roman" panose="02020603050405020304" pitchFamily="18" charset="0"/>
              </a:rPr>
              <a:t>thuật</a:t>
            </a:r>
            <a:r>
              <a:rPr lang="en-US" dirty="0">
                <a:cs typeface="Times New Roman" panose="02020603050405020304" pitchFamily="18" charset="0"/>
              </a:rPr>
              <a:t> </a:t>
            </a:r>
            <a:r>
              <a:rPr lang="en-US" dirty="0" err="1">
                <a:cs typeface="Times New Roman" panose="02020603050405020304" pitchFamily="18" charset="0"/>
              </a:rPr>
              <a:t>thay</a:t>
            </a:r>
            <a:r>
              <a:rPr lang="en-US" dirty="0">
                <a:cs typeface="Times New Roman" panose="02020603050405020304" pitchFamily="18" charset="0"/>
              </a:rPr>
              <a:t> </a:t>
            </a:r>
            <a:r>
              <a:rPr lang="en-US" dirty="0" err="1">
                <a:cs typeface="Times New Roman" panose="02020603050405020304" pitchFamily="18" charset="0"/>
              </a:rPr>
              <a:t>đoạn</a:t>
            </a:r>
            <a:r>
              <a:rPr lang="en-US" dirty="0">
                <a:cs typeface="Times New Roman" panose="02020603050405020304" pitchFamily="18" charset="0"/>
              </a:rPr>
              <a:t> </a:t>
            </a:r>
            <a:r>
              <a:rPr lang="en-US" dirty="0" err="1">
                <a:cs typeface="Times New Roman" panose="02020603050405020304" pitchFamily="18" charset="0"/>
              </a:rPr>
              <a:t>phình</a:t>
            </a:r>
            <a:r>
              <a:rPr lang="en-US" dirty="0">
                <a:cs typeface="Times New Roman" panose="02020603050405020304" pitchFamily="18" charset="0"/>
              </a:rPr>
              <a:t> </a:t>
            </a:r>
            <a:r>
              <a:rPr lang="en-US" dirty="0" err="1">
                <a:cs typeface="Times New Roman" panose="02020603050405020304" pitchFamily="18" charset="0"/>
              </a:rPr>
              <a:t>bằng</a:t>
            </a:r>
            <a:r>
              <a:rPr lang="en-US" dirty="0">
                <a:cs typeface="Times New Roman" panose="02020603050405020304" pitchFamily="18" charset="0"/>
              </a:rPr>
              <a:t> </a:t>
            </a:r>
            <a:r>
              <a:rPr lang="en-US" dirty="0" err="1">
                <a:cs typeface="Times New Roman" panose="02020603050405020304" pitchFamily="18" charset="0"/>
              </a:rPr>
              <a:t>ống</a:t>
            </a:r>
            <a:r>
              <a:rPr lang="en-US" dirty="0">
                <a:cs typeface="Times New Roman" panose="02020603050405020304" pitchFamily="18" charset="0"/>
              </a:rPr>
              <a:t> </a:t>
            </a:r>
            <a:r>
              <a:rPr lang="en-US" dirty="0" err="1">
                <a:cs typeface="Times New Roman" panose="02020603050405020304" pitchFamily="18" charset="0"/>
              </a:rPr>
              <a:t>ghép</a:t>
            </a:r>
            <a:r>
              <a:rPr lang="en-US" dirty="0">
                <a:cs typeface="Times New Roman" panose="02020603050405020304" pitchFamily="18" charset="0"/>
              </a:rPr>
              <a:t> </a:t>
            </a:r>
            <a:r>
              <a:rPr lang="en-US" dirty="0" err="1">
                <a:cs typeface="Times New Roman" panose="02020603050405020304" pitchFamily="18" charset="0"/>
              </a:rPr>
              <a:t>nhân</a:t>
            </a:r>
            <a:r>
              <a:rPr lang="en-US" dirty="0">
                <a:cs typeface="Times New Roman" panose="02020603050405020304" pitchFamily="18" charset="0"/>
              </a:rPr>
              <a:t> </a:t>
            </a:r>
            <a:r>
              <a:rPr lang="en-US" dirty="0" err="1">
                <a:cs typeface="Times New Roman" panose="02020603050405020304" pitchFamily="18" charset="0"/>
              </a:rPr>
              <a:t>tạo</a:t>
            </a:r>
            <a:r>
              <a:rPr lang="en-US" dirty="0">
                <a:cs typeface="Times New Roman" panose="02020603050405020304" pitchFamily="18" charset="0"/>
              </a:rPr>
              <a:t>.</a:t>
            </a:r>
          </a:p>
          <a:p>
            <a:pPr lvl="1"/>
            <a:r>
              <a:rPr lang="en-US" dirty="0" err="1">
                <a:cs typeface="Times New Roman" panose="02020603050405020304" pitchFamily="18" charset="0"/>
              </a:rPr>
              <a:t>Xẻ</a:t>
            </a:r>
            <a:r>
              <a:rPr lang="en-US" dirty="0">
                <a:cs typeface="Times New Roman" panose="02020603050405020304" pitchFamily="18" charset="0"/>
              </a:rPr>
              <a:t> </a:t>
            </a:r>
            <a:r>
              <a:rPr lang="en-US" dirty="0" err="1">
                <a:cs typeface="Times New Roman" panose="02020603050405020304" pitchFamily="18" charset="0"/>
              </a:rPr>
              <a:t>phình</a:t>
            </a:r>
            <a:r>
              <a:rPr lang="en-US" dirty="0">
                <a:cs typeface="Times New Roman" panose="02020603050405020304" pitchFamily="18" charset="0"/>
              </a:rPr>
              <a:t>, </a:t>
            </a:r>
            <a:r>
              <a:rPr lang="en-US" dirty="0" err="1">
                <a:cs typeface="Times New Roman" panose="02020603050405020304" pitchFamily="18" charset="0"/>
              </a:rPr>
              <a:t>lấy</a:t>
            </a:r>
            <a:r>
              <a:rPr lang="en-US" dirty="0">
                <a:cs typeface="Times New Roman" panose="02020603050405020304" pitchFamily="18" charset="0"/>
              </a:rPr>
              <a:t> </a:t>
            </a:r>
            <a:r>
              <a:rPr lang="en-US" dirty="0" err="1">
                <a:cs typeface="Times New Roman" panose="02020603050405020304" pitchFamily="18" charset="0"/>
              </a:rPr>
              <a:t>mảng</a:t>
            </a:r>
            <a:r>
              <a:rPr lang="en-US" dirty="0">
                <a:cs typeface="Times New Roman" panose="02020603050405020304" pitchFamily="18" charset="0"/>
              </a:rPr>
              <a:t> </a:t>
            </a:r>
            <a:r>
              <a:rPr lang="en-US" dirty="0" err="1">
                <a:cs typeface="Times New Roman" panose="02020603050405020304" pitchFamily="18" charset="0"/>
              </a:rPr>
              <a:t>xơ</a:t>
            </a:r>
            <a:r>
              <a:rPr lang="en-US" dirty="0">
                <a:cs typeface="Times New Roman" panose="02020603050405020304" pitchFamily="18" charset="0"/>
              </a:rPr>
              <a:t> </a:t>
            </a:r>
            <a:r>
              <a:rPr lang="en-US" dirty="0" err="1">
                <a:cs typeface="Times New Roman" panose="02020603050405020304" pitchFamily="18" charset="0"/>
              </a:rPr>
              <a:t>vữa</a:t>
            </a:r>
            <a:r>
              <a:rPr lang="en-US" dirty="0">
                <a:cs typeface="Times New Roman" panose="02020603050405020304" pitchFamily="18" charset="0"/>
              </a:rPr>
              <a:t>, </a:t>
            </a:r>
            <a:r>
              <a:rPr lang="en-US" dirty="0" err="1">
                <a:cs typeface="Times New Roman" panose="02020603050405020304" pitchFamily="18" charset="0"/>
              </a:rPr>
              <a:t>máu</a:t>
            </a:r>
            <a:r>
              <a:rPr lang="en-US" dirty="0">
                <a:cs typeface="Times New Roman" panose="02020603050405020304" pitchFamily="18" charset="0"/>
              </a:rPr>
              <a:t> </a:t>
            </a:r>
            <a:r>
              <a:rPr lang="en-US" dirty="0" err="1">
                <a:cs typeface="Times New Roman" panose="02020603050405020304" pitchFamily="18" charset="0"/>
              </a:rPr>
              <a:t>cục</a:t>
            </a:r>
            <a:endParaRPr lang="en-US" dirty="0">
              <a:cs typeface="Times New Roman" panose="02020603050405020304" pitchFamily="18" charset="0"/>
            </a:endParaRPr>
          </a:p>
          <a:p>
            <a:pPr lvl="1"/>
            <a:r>
              <a:rPr lang="en-US" dirty="0">
                <a:cs typeface="Times New Roman" panose="02020603050405020304" pitchFamily="18" charset="0"/>
              </a:rPr>
              <a:t>May </a:t>
            </a:r>
            <a:r>
              <a:rPr lang="en-US" dirty="0" err="1">
                <a:cs typeface="Times New Roman" panose="02020603050405020304" pitchFamily="18" charset="0"/>
              </a:rPr>
              <a:t>động</a:t>
            </a:r>
            <a:r>
              <a:rPr lang="en-US" dirty="0">
                <a:cs typeface="Times New Roman" panose="02020603050405020304" pitchFamily="18" charset="0"/>
              </a:rPr>
              <a:t> </a:t>
            </a:r>
            <a:r>
              <a:rPr lang="en-US" dirty="0" err="1">
                <a:cs typeface="Times New Roman" panose="02020603050405020304" pitchFamily="18" charset="0"/>
              </a:rPr>
              <a:t>mạch</a:t>
            </a:r>
            <a:r>
              <a:rPr lang="en-US" dirty="0">
                <a:cs typeface="Times New Roman" panose="02020603050405020304" pitchFamily="18" charset="0"/>
              </a:rPr>
              <a:t> </a:t>
            </a:r>
            <a:r>
              <a:rPr lang="en-US" dirty="0" err="1">
                <a:cs typeface="Times New Roman" panose="02020603050405020304" pitchFamily="18" charset="0"/>
              </a:rPr>
              <a:t>cột</a:t>
            </a:r>
            <a:r>
              <a:rPr lang="en-US" dirty="0">
                <a:cs typeface="Times New Roman" panose="02020603050405020304" pitchFamily="18" charset="0"/>
              </a:rPr>
              <a:t> </a:t>
            </a:r>
            <a:r>
              <a:rPr lang="en-US" dirty="0" err="1">
                <a:cs typeface="Times New Roman" panose="02020603050405020304" pitchFamily="18" charset="0"/>
              </a:rPr>
              <a:t>sống</a:t>
            </a:r>
            <a:endParaRPr lang="en-US" dirty="0">
              <a:cs typeface="Times New Roman" panose="02020603050405020304" pitchFamily="18" charset="0"/>
            </a:endParaRPr>
          </a:p>
          <a:p>
            <a:pPr lvl="1"/>
            <a:r>
              <a:rPr lang="en-US" dirty="0" err="1">
                <a:cs typeface="Times New Roman" panose="02020603050405020304" pitchFamily="18" charset="0"/>
              </a:rPr>
              <a:t>Đặt</a:t>
            </a:r>
            <a:r>
              <a:rPr lang="en-US" dirty="0">
                <a:cs typeface="Times New Roman" panose="02020603050405020304" pitchFamily="18" charset="0"/>
              </a:rPr>
              <a:t> </a:t>
            </a:r>
            <a:r>
              <a:rPr lang="en-US" dirty="0" err="1">
                <a:cs typeface="Times New Roman" panose="02020603050405020304" pitchFamily="18" charset="0"/>
              </a:rPr>
              <a:t>mảnh</a:t>
            </a:r>
            <a:r>
              <a:rPr lang="en-US" dirty="0">
                <a:cs typeface="Times New Roman" panose="02020603050405020304" pitchFamily="18" charset="0"/>
              </a:rPr>
              <a:t> </a:t>
            </a:r>
            <a:r>
              <a:rPr lang="en-US" dirty="0" err="1">
                <a:cs typeface="Times New Roman" panose="02020603050405020304" pitchFamily="18" charset="0"/>
              </a:rPr>
              <a:t>ghép</a:t>
            </a:r>
            <a:r>
              <a:rPr lang="en-US" dirty="0">
                <a:cs typeface="Times New Roman" panose="02020603050405020304" pitchFamily="18" charset="0"/>
              </a:rPr>
              <a:t> </a:t>
            </a:r>
            <a:r>
              <a:rPr lang="en-US" dirty="0" err="1">
                <a:cs typeface="Times New Roman" panose="02020603050405020304" pitchFamily="18" charset="0"/>
              </a:rPr>
              <a:t>nhân</a:t>
            </a:r>
            <a:r>
              <a:rPr lang="en-US" dirty="0">
                <a:cs typeface="Times New Roman" panose="02020603050405020304" pitchFamily="18" charset="0"/>
              </a:rPr>
              <a:t> </a:t>
            </a:r>
            <a:r>
              <a:rPr lang="en-US" dirty="0" err="1">
                <a:cs typeface="Times New Roman" panose="02020603050405020304" pitchFamily="18" charset="0"/>
              </a:rPr>
              <a:t>tạo</a:t>
            </a:r>
            <a:r>
              <a:rPr lang="en-US" dirty="0">
                <a:cs typeface="Times New Roman" panose="02020603050405020304" pitchFamily="18" charset="0"/>
              </a:rPr>
              <a:t> </a:t>
            </a:r>
            <a:r>
              <a:rPr lang="en-US" dirty="0" err="1">
                <a:cs typeface="Times New Roman" panose="02020603050405020304" pitchFamily="18" charset="0"/>
              </a:rPr>
              <a:t>thẳng</a:t>
            </a:r>
            <a:r>
              <a:rPr lang="en-US" dirty="0">
                <a:cs typeface="Times New Roman" panose="02020603050405020304" pitchFamily="18" charset="0"/>
              </a:rPr>
              <a:t> </a:t>
            </a:r>
          </a:p>
          <a:p>
            <a:pPr marL="0" indent="0">
              <a:buNone/>
            </a:pPr>
            <a:endParaRPr lang="en-US" dirty="0"/>
          </a:p>
        </p:txBody>
      </p:sp>
      <p:pic>
        <p:nvPicPr>
          <p:cNvPr id="4098" name="Picture 2" descr="Phình Động Mạch Chủ: Sát thủ thầm lặng - YouM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207" y="1825625"/>
            <a:ext cx="2601455" cy="4047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9405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ĐIỀU TRỊ</a:t>
            </a:r>
          </a:p>
        </p:txBody>
      </p:sp>
      <p:sp>
        <p:nvSpPr>
          <p:cNvPr id="3" name="Content Placeholder 2"/>
          <p:cNvSpPr>
            <a:spLocks noGrp="1"/>
          </p:cNvSpPr>
          <p:nvPr>
            <p:ph idx="1"/>
          </p:nvPr>
        </p:nvSpPr>
        <p:spPr>
          <a:xfrm>
            <a:off x="838200" y="1825625"/>
            <a:ext cx="5257800" cy="4351338"/>
          </a:xfrm>
        </p:spPr>
        <p:txBody>
          <a:bodyPr/>
          <a:lstStyle/>
          <a:p>
            <a:pPr marL="0" indent="0">
              <a:buNone/>
            </a:pPr>
            <a:r>
              <a:rPr lang="en-US" dirty="0" err="1"/>
              <a:t>Đặt</a:t>
            </a:r>
            <a:r>
              <a:rPr lang="en-US" dirty="0"/>
              <a:t> stent </a:t>
            </a:r>
            <a:r>
              <a:rPr lang="en-US" dirty="0" err="1"/>
              <a:t>graf</a:t>
            </a:r>
            <a:r>
              <a:rPr lang="en-US" dirty="0"/>
              <a:t> </a:t>
            </a:r>
            <a:r>
              <a:rPr lang="en-US" dirty="0" err="1"/>
              <a:t>động</a:t>
            </a:r>
            <a:r>
              <a:rPr lang="en-US" dirty="0"/>
              <a:t> </a:t>
            </a:r>
            <a:r>
              <a:rPr lang="en-US" dirty="0" err="1"/>
              <a:t>mạch</a:t>
            </a:r>
            <a:r>
              <a:rPr lang="en-US" dirty="0"/>
              <a:t> </a:t>
            </a:r>
            <a:r>
              <a:rPr lang="en-US" dirty="0" err="1"/>
              <a:t>chủ</a:t>
            </a:r>
            <a:r>
              <a:rPr lang="en-US" dirty="0"/>
              <a:t> </a:t>
            </a:r>
            <a:r>
              <a:rPr lang="en-US" dirty="0" err="1"/>
              <a:t>bụng</a:t>
            </a:r>
            <a:endParaRPr lang="en-US" dirty="0"/>
          </a:p>
          <a:p>
            <a:pPr marL="914400" lvl="1" indent="-457200" algn="just">
              <a:spcBef>
                <a:spcPts val="600"/>
              </a:spcBef>
              <a:spcAft>
                <a:spcPts val="600"/>
              </a:spcAft>
              <a:buFont typeface="Wingdings" panose="05000000000000000000" pitchFamily="2" charset="2"/>
              <a:buChar char="§"/>
            </a:pPr>
            <a:r>
              <a:rPr lang="vi-VN" sz="2800" dirty="0">
                <a:solidFill>
                  <a:schemeClr val="tx1">
                    <a:lumMod val="50000"/>
                  </a:schemeClr>
                </a:solidFill>
                <a:latin typeface="Calibri" panose="020F0502020204030204" pitchFamily="34" charset="0"/>
                <a:cs typeface="Calibri" panose="020F0502020204030204" pitchFamily="34" charset="0"/>
              </a:rPr>
              <a:t>Gây tê tại chỗ, gây tê tuỷ sống hoặc gây mê toàn thân</a:t>
            </a:r>
          </a:p>
          <a:p>
            <a:pPr marL="914400" lvl="1" indent="-457200" algn="just">
              <a:spcBef>
                <a:spcPts val="600"/>
              </a:spcBef>
              <a:spcAft>
                <a:spcPts val="600"/>
              </a:spcAft>
              <a:buFont typeface="Wingdings" panose="05000000000000000000" pitchFamily="2" charset="2"/>
              <a:buChar char="§"/>
            </a:pPr>
            <a:r>
              <a:rPr lang="vi-VN" sz="2800" dirty="0">
                <a:solidFill>
                  <a:schemeClr val="tx1">
                    <a:lumMod val="50000"/>
                  </a:schemeClr>
                </a:solidFill>
                <a:latin typeface="Calibri" panose="020F0502020204030204" pitchFamily="34" charset="0"/>
                <a:cs typeface="Calibri" panose="020F0502020204030204" pitchFamily="34" charset="0"/>
              </a:rPr>
              <a:t>Rạch nhỏ ở bẹn,</a:t>
            </a:r>
            <a:r>
              <a:rPr lang="en-US" sz="2800" dirty="0">
                <a:solidFill>
                  <a:schemeClr val="tx1">
                    <a:lumMod val="50000"/>
                  </a:schemeClr>
                </a:solidFill>
                <a:latin typeface="Calibri" panose="020F0502020204030204" pitchFamily="34" charset="0"/>
                <a:cs typeface="Calibri" panose="020F0502020204030204" pitchFamily="34" charset="0"/>
              </a:rPr>
              <a:t> </a:t>
            </a:r>
            <a:r>
              <a:rPr lang="vi-VN" sz="2800" dirty="0">
                <a:solidFill>
                  <a:schemeClr val="tx1">
                    <a:lumMod val="50000"/>
                  </a:schemeClr>
                </a:solidFill>
                <a:latin typeface="Calibri" panose="020F0502020204030204" pitchFamily="34" charset="0"/>
                <a:cs typeface="Calibri" panose="020F0502020204030204" pitchFamily="34" charset="0"/>
              </a:rPr>
              <a:t>tạo đường vào cho stent dưới sự trợ giúp của máy DSA</a:t>
            </a:r>
          </a:p>
          <a:p>
            <a:pPr marL="0" indent="0">
              <a:buNone/>
            </a:pPr>
            <a:endParaRPr lang="en-US" dirty="0"/>
          </a:p>
        </p:txBody>
      </p:sp>
      <p:pic>
        <p:nvPicPr>
          <p:cNvPr id="3074" name="Picture 2" descr="Đặt Stent graft: Phương pháp điều trị bệnh lý phình... | HỆ VĂN HÓA ĐỜI  SỐNG KHOA GIÁO - VO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7446" y="1996225"/>
            <a:ext cx="4042937" cy="26577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096000" y="1777452"/>
            <a:ext cx="1957513" cy="4249862"/>
          </a:xfrm>
          <a:prstGeom prst="rect">
            <a:avLst/>
          </a:prstGeom>
        </p:spPr>
      </p:pic>
    </p:spTree>
    <p:extLst>
      <p:ext uri="{BB962C8B-B14F-4D97-AF65-F5344CB8AC3E}">
        <p14:creationId xmlns:p14="http://schemas.microsoft.com/office/powerpoint/2010/main" val="1546282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D74CE3B-804B-4890-A52F-D357401E11DB}"/>
              </a:ext>
            </a:extLst>
          </p:cNvPr>
          <p:cNvSpPr>
            <a:spLocks noGrp="1"/>
          </p:cNvSpPr>
          <p:nvPr>
            <p:ph type="title"/>
          </p:nvPr>
        </p:nvSpPr>
        <p:spPr/>
        <p:txBody>
          <a:bodyPr/>
          <a:lstStyle/>
          <a:p>
            <a:r>
              <a:rPr lang="vi-VN"/>
              <a:t>Định nghĩa</a:t>
            </a:r>
          </a:p>
        </p:txBody>
      </p:sp>
      <p:sp>
        <p:nvSpPr>
          <p:cNvPr id="3" name="Chỗ dành sẵn cho Nội dung 2">
            <a:extLst>
              <a:ext uri="{FF2B5EF4-FFF2-40B4-BE49-F238E27FC236}">
                <a16:creationId xmlns:a16="http://schemas.microsoft.com/office/drawing/2014/main" id="{E1020C5C-CF63-4889-A65C-26ADBB148F46}"/>
              </a:ext>
            </a:extLst>
          </p:cNvPr>
          <p:cNvSpPr>
            <a:spLocks noGrp="1"/>
          </p:cNvSpPr>
          <p:nvPr>
            <p:ph idx="1"/>
          </p:nvPr>
        </p:nvSpPr>
        <p:spPr>
          <a:xfrm>
            <a:off x="838200" y="2126857"/>
            <a:ext cx="4085492" cy="3617155"/>
          </a:xfrm>
        </p:spPr>
        <p:txBody>
          <a:bodyPr>
            <a:normAutofit/>
          </a:bodyPr>
          <a:lstStyle/>
          <a:p>
            <a:pPr marL="0" indent="0">
              <a:buNone/>
            </a:pPr>
            <a:r>
              <a:rPr lang="vi-VN"/>
              <a:t>Phình động mạch chủ bụng được định nghĩa là giãn khu trú động mạch chủ bụng trên 50% khẫu kính lòng động mạch bình thường hoặc đường kính tối đa trên 3cm</a:t>
            </a:r>
          </a:p>
          <a:p>
            <a:pPr marL="0" indent="0">
              <a:buNone/>
            </a:pPr>
            <a:endParaRPr lang="vi-VN"/>
          </a:p>
        </p:txBody>
      </p:sp>
      <p:pic>
        <p:nvPicPr>
          <p:cNvPr id="1026" name="Picture 2" descr="Abdominal Aortic Aneurysms | Vascular Institute">
            <a:extLst>
              <a:ext uri="{FF2B5EF4-FFF2-40B4-BE49-F238E27FC236}">
                <a16:creationId xmlns:a16="http://schemas.microsoft.com/office/drawing/2014/main" id="{D246E35E-4C6B-4F2E-9B00-B4791DD0E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4480" y="1533377"/>
            <a:ext cx="5689320" cy="480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7558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ĐIỀU TRỊ</a:t>
            </a:r>
          </a:p>
        </p:txBody>
      </p:sp>
      <p:sp>
        <p:nvSpPr>
          <p:cNvPr id="3" name="Content Placeholder 2"/>
          <p:cNvSpPr>
            <a:spLocks noGrp="1"/>
          </p:cNvSpPr>
          <p:nvPr>
            <p:ph idx="1"/>
          </p:nvPr>
        </p:nvSpPr>
        <p:spPr/>
        <p:txBody>
          <a:bodyPr/>
          <a:lstStyle/>
          <a:p>
            <a:pPr marL="0" indent="0">
              <a:spcBef>
                <a:spcPts val="600"/>
              </a:spcBef>
              <a:spcAft>
                <a:spcPts val="600"/>
              </a:spcAft>
              <a:buNone/>
            </a:pPr>
            <a:r>
              <a:rPr lang="vi-VN" dirty="0">
                <a:latin typeface="Calibri" panose="020F0502020204030204" pitchFamily="34" charset="0"/>
                <a:cs typeface="Calibri" panose="020F0502020204030204" pitchFamily="34" charset="0"/>
              </a:rPr>
              <a:t>Tỉ lệ tử vong</a:t>
            </a:r>
            <a:endParaRPr lang="en-US" dirty="0">
              <a:latin typeface="Calibri" panose="020F0502020204030204" pitchFamily="34" charset="0"/>
              <a:cs typeface="Calibri" panose="020F0502020204030204" pitchFamily="34" charset="0"/>
            </a:endParaRPr>
          </a:p>
          <a:p>
            <a:pPr algn="just">
              <a:spcBef>
                <a:spcPts val="600"/>
              </a:spcBef>
              <a:spcAft>
                <a:spcPts val="600"/>
              </a:spcAft>
            </a:pPr>
            <a:r>
              <a:rPr lang="vi-VN" dirty="0">
                <a:solidFill>
                  <a:schemeClr val="tx1">
                    <a:lumMod val="50000"/>
                  </a:schemeClr>
                </a:solidFill>
                <a:latin typeface="Calibri" panose="020F0502020204030204" pitchFamily="34" charset="0"/>
                <a:cs typeface="Calibri" panose="020F0502020204030204" pitchFamily="34" charset="0"/>
              </a:rPr>
              <a:t>Mổ chương trình: 3-5% tử vong. </a:t>
            </a:r>
          </a:p>
          <a:p>
            <a:pPr algn="just">
              <a:spcBef>
                <a:spcPts val="600"/>
              </a:spcBef>
              <a:spcAft>
                <a:spcPts val="600"/>
              </a:spcAft>
            </a:pPr>
            <a:r>
              <a:rPr lang="vi-VN" dirty="0">
                <a:solidFill>
                  <a:schemeClr val="tx1">
                    <a:lumMod val="50000"/>
                  </a:schemeClr>
                </a:solidFill>
                <a:latin typeface="Calibri" panose="020F0502020204030204" pitchFamily="34" charset="0"/>
                <a:cs typeface="Calibri" panose="020F0502020204030204" pitchFamily="34" charset="0"/>
              </a:rPr>
              <a:t>Mổ cấp cứu: 40-80% nếu PĐMCB dưới thận và cao hơn hơn nếu phình trên động mạch thận</a:t>
            </a:r>
          </a:p>
          <a:p>
            <a:pPr marL="0" indent="0">
              <a:buNone/>
            </a:pPr>
            <a:endParaRPr lang="en-US" dirty="0"/>
          </a:p>
        </p:txBody>
      </p:sp>
    </p:spTree>
    <p:extLst>
      <p:ext uri="{BB962C8B-B14F-4D97-AF65-F5344CB8AC3E}">
        <p14:creationId xmlns:p14="http://schemas.microsoft.com/office/powerpoint/2010/main" val="39514694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ĐIỀU TRỊ</a:t>
            </a:r>
          </a:p>
        </p:txBody>
      </p:sp>
      <p:sp>
        <p:nvSpPr>
          <p:cNvPr id="3" name="Content Placeholder 2"/>
          <p:cNvSpPr>
            <a:spLocks noGrp="1"/>
          </p:cNvSpPr>
          <p:nvPr>
            <p:ph idx="1"/>
          </p:nvPr>
        </p:nvSpPr>
        <p:spPr>
          <a:xfrm>
            <a:off x="408392" y="1737360"/>
            <a:ext cx="10515600" cy="4208994"/>
          </a:xfrm>
        </p:spPr>
        <p:txBody>
          <a:bodyPr/>
          <a:lstStyle/>
          <a:p>
            <a:pPr marL="0" indent="0">
              <a:buNone/>
            </a:pPr>
            <a:r>
              <a:rPr lang="en-US" dirty="0" err="1"/>
              <a:t>Biến</a:t>
            </a:r>
            <a:r>
              <a:rPr lang="en-US" dirty="0"/>
              <a:t> </a:t>
            </a:r>
            <a:r>
              <a:rPr lang="en-US" dirty="0" err="1"/>
              <a:t>chứng</a:t>
            </a:r>
            <a:r>
              <a:rPr lang="en-US" dirty="0"/>
              <a:t> </a:t>
            </a:r>
            <a:r>
              <a:rPr lang="en-US" dirty="0" err="1"/>
              <a:t>sau</a:t>
            </a:r>
            <a:r>
              <a:rPr lang="en-US" dirty="0"/>
              <a:t> </a:t>
            </a:r>
            <a:r>
              <a:rPr lang="en-US" dirty="0" err="1"/>
              <a:t>mổ</a:t>
            </a:r>
            <a:endParaRPr lang="en-US" dirty="0"/>
          </a:p>
          <a:p>
            <a:pPr marL="0" indent="0">
              <a:buNone/>
            </a:pPr>
            <a:endParaRPr lang="en-US" dirty="0"/>
          </a:p>
        </p:txBody>
      </p:sp>
      <p:pic>
        <p:nvPicPr>
          <p:cNvPr id="4" name="Picture 3">
            <a:extLst>
              <a:ext uri="{FF2B5EF4-FFF2-40B4-BE49-F238E27FC236}">
                <a16:creationId xmlns:a16="http://schemas.microsoft.com/office/drawing/2014/main" id="{45EE6BD5-18D3-4162-B370-F417503BF829}"/>
              </a:ext>
            </a:extLst>
          </p:cNvPr>
          <p:cNvPicPr>
            <a:picLocks noChangeAspect="1"/>
          </p:cNvPicPr>
          <p:nvPr/>
        </p:nvPicPr>
        <p:blipFill>
          <a:blip r:embed="rId2"/>
          <a:stretch>
            <a:fillRect/>
          </a:stretch>
        </p:blipFill>
        <p:spPr>
          <a:xfrm>
            <a:off x="875306" y="2096620"/>
            <a:ext cx="10209567" cy="4542439"/>
          </a:xfrm>
          <a:prstGeom prst="rect">
            <a:avLst/>
          </a:prstGeom>
        </p:spPr>
      </p:pic>
    </p:spTree>
    <p:extLst>
      <p:ext uri="{BB962C8B-B14F-4D97-AF65-F5344CB8AC3E}">
        <p14:creationId xmlns:p14="http://schemas.microsoft.com/office/powerpoint/2010/main" val="39665853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a:t>Cảm</a:t>
            </a:r>
            <a:r>
              <a:rPr lang="en-US" dirty="0"/>
              <a:t> </a:t>
            </a:r>
            <a:r>
              <a:rPr lang="en-US" dirty="0" err="1"/>
              <a:t>ơn</a:t>
            </a:r>
            <a:r>
              <a:rPr lang="en-US" dirty="0"/>
              <a:t> </a:t>
            </a:r>
            <a:r>
              <a:rPr lang="en-US" dirty="0" err="1"/>
              <a:t>thầy</a:t>
            </a:r>
            <a:r>
              <a:rPr lang="en-US" dirty="0"/>
              <a:t> </a:t>
            </a:r>
            <a:r>
              <a:rPr lang="en-US" dirty="0" err="1"/>
              <a:t>cô</a:t>
            </a:r>
            <a:r>
              <a:rPr lang="en-US" dirty="0"/>
              <a:t> </a:t>
            </a:r>
            <a:r>
              <a:rPr lang="en-US" dirty="0" err="1"/>
              <a:t>và</a:t>
            </a:r>
            <a:r>
              <a:rPr lang="en-US" dirty="0"/>
              <a:t> </a:t>
            </a:r>
            <a:r>
              <a:rPr lang="en-US" dirty="0" err="1"/>
              <a:t>các</a:t>
            </a:r>
            <a:r>
              <a:rPr lang="en-US" dirty="0"/>
              <a:t> </a:t>
            </a:r>
            <a:r>
              <a:rPr lang="en-US" dirty="0" err="1"/>
              <a:t>bạn</a:t>
            </a:r>
            <a:r>
              <a:rPr lang="en-US" dirty="0"/>
              <a:t> </a:t>
            </a:r>
            <a:r>
              <a:rPr lang="en-US" dirty="0" err="1"/>
              <a:t>đã</a:t>
            </a:r>
            <a:r>
              <a:rPr lang="en-US" dirty="0"/>
              <a:t> </a:t>
            </a:r>
            <a:r>
              <a:rPr lang="en-US" dirty="0" err="1"/>
              <a:t>chú</a:t>
            </a:r>
            <a:r>
              <a:rPr lang="en-US" dirty="0"/>
              <a:t> ý </a:t>
            </a:r>
            <a:r>
              <a:rPr lang="en-US" dirty="0" err="1"/>
              <a:t>lắng</a:t>
            </a:r>
            <a:r>
              <a:rPr lang="en-US" dirty="0"/>
              <a:t> </a:t>
            </a:r>
            <a:r>
              <a:rPr lang="en-US" dirty="0" err="1"/>
              <a:t>nghe</a:t>
            </a:r>
            <a:r>
              <a:rPr lang="en-US" dirty="0"/>
              <a:t>!</a:t>
            </a:r>
          </a:p>
        </p:txBody>
      </p:sp>
    </p:spTree>
    <p:extLst>
      <p:ext uri="{BB962C8B-B14F-4D97-AF65-F5344CB8AC3E}">
        <p14:creationId xmlns:p14="http://schemas.microsoft.com/office/powerpoint/2010/main" val="1935238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47C1E40-CE1E-4605-A412-54F093B11DAF}"/>
              </a:ext>
            </a:extLst>
          </p:cNvPr>
          <p:cNvSpPr>
            <a:spLocks noGrp="1"/>
          </p:cNvSpPr>
          <p:nvPr>
            <p:ph type="title"/>
          </p:nvPr>
        </p:nvSpPr>
        <p:spPr/>
        <p:txBody>
          <a:bodyPr/>
          <a:lstStyle/>
          <a:p>
            <a:r>
              <a:rPr lang="vi-VN"/>
              <a:t>Dịch tễ học AAA</a:t>
            </a:r>
          </a:p>
        </p:txBody>
      </p:sp>
      <p:sp>
        <p:nvSpPr>
          <p:cNvPr id="3" name="Chỗ dành sẵn cho Nội dung 2">
            <a:extLst>
              <a:ext uri="{FF2B5EF4-FFF2-40B4-BE49-F238E27FC236}">
                <a16:creationId xmlns:a16="http://schemas.microsoft.com/office/drawing/2014/main" id="{624C7D2D-8D40-422D-B3CD-608EBED4187C}"/>
              </a:ext>
            </a:extLst>
          </p:cNvPr>
          <p:cNvSpPr>
            <a:spLocks noGrp="1"/>
          </p:cNvSpPr>
          <p:nvPr>
            <p:ph idx="1"/>
          </p:nvPr>
        </p:nvSpPr>
        <p:spPr/>
        <p:txBody>
          <a:bodyPr>
            <a:normAutofit/>
          </a:bodyPr>
          <a:lstStyle/>
          <a:p>
            <a:r>
              <a:rPr lang="vi-VN"/>
              <a:t>Tỉ lệ mắc bệnh: chủ yếu ở nam &gt; 60 tuổi, tỷ lệ nam: nữ = 4:1</a:t>
            </a:r>
          </a:p>
          <a:p>
            <a:pPr marL="0" indent="0">
              <a:buNone/>
            </a:pPr>
            <a:r>
              <a:rPr lang="vi-VN"/>
              <a:t>  + Nam giới (2-8%)</a:t>
            </a:r>
          </a:p>
          <a:p>
            <a:pPr marL="0" indent="0">
              <a:buNone/>
            </a:pPr>
            <a:r>
              <a:rPr lang="vi-VN"/>
              <a:t>  + Nam trên 50 tuổi: 4-8%</a:t>
            </a:r>
          </a:p>
          <a:p>
            <a:pPr marL="0" indent="0">
              <a:buNone/>
            </a:pPr>
            <a:r>
              <a:rPr lang="vi-VN"/>
              <a:t>  + Nữ giới: 1- 1,3%</a:t>
            </a:r>
          </a:p>
          <a:p>
            <a:r>
              <a:rPr lang="vi-VN"/>
              <a:t>Tỉ lệ tử vong:</a:t>
            </a:r>
          </a:p>
          <a:p>
            <a:pPr marL="0" indent="0">
              <a:buNone/>
            </a:pPr>
            <a:r>
              <a:rPr lang="vi-VN"/>
              <a:t>  + Tại mỹ: 7000 bệnh nhân tử vong mỗi năm do vỡ phình động   mạch chủ bụng (uptodate 2019)</a:t>
            </a:r>
          </a:p>
          <a:p>
            <a:r>
              <a:rPr lang="vi-VN"/>
              <a:t>Diễn tiên tự nhiên của AAA là rách và mức độ tử vong của rách AAA nếu không điều trị là gần 100% </a:t>
            </a:r>
          </a:p>
        </p:txBody>
      </p:sp>
    </p:spTree>
    <p:extLst>
      <p:ext uri="{BB962C8B-B14F-4D97-AF65-F5344CB8AC3E}">
        <p14:creationId xmlns:p14="http://schemas.microsoft.com/office/powerpoint/2010/main" val="2390886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90240AE-B504-4F04-9833-19169300288F}"/>
              </a:ext>
            </a:extLst>
          </p:cNvPr>
          <p:cNvSpPr>
            <a:spLocks noGrp="1"/>
          </p:cNvSpPr>
          <p:nvPr>
            <p:ph type="title"/>
          </p:nvPr>
        </p:nvSpPr>
        <p:spPr/>
        <p:txBody>
          <a:bodyPr/>
          <a:lstStyle/>
          <a:p>
            <a:endParaRPr lang="vi-VN"/>
          </a:p>
        </p:txBody>
      </p:sp>
      <p:sp>
        <p:nvSpPr>
          <p:cNvPr id="7" name="Chỗ dành sẵn cho Nội dung 6">
            <a:extLst>
              <a:ext uri="{FF2B5EF4-FFF2-40B4-BE49-F238E27FC236}">
                <a16:creationId xmlns:a16="http://schemas.microsoft.com/office/drawing/2014/main" id="{BCA54A8F-4EF8-4B23-8CD0-41884F9F17CC}"/>
              </a:ext>
            </a:extLst>
          </p:cNvPr>
          <p:cNvSpPr>
            <a:spLocks noGrp="1"/>
          </p:cNvSpPr>
          <p:nvPr>
            <p:ph idx="1"/>
          </p:nvPr>
        </p:nvSpPr>
        <p:spPr/>
        <p:txBody>
          <a:bodyPr/>
          <a:lstStyle/>
          <a:p>
            <a:endParaRPr lang="vi-VN"/>
          </a:p>
        </p:txBody>
      </p:sp>
      <p:pic>
        <p:nvPicPr>
          <p:cNvPr id="8" name="Hình ảnh 7">
            <a:extLst>
              <a:ext uri="{FF2B5EF4-FFF2-40B4-BE49-F238E27FC236}">
                <a16:creationId xmlns:a16="http://schemas.microsoft.com/office/drawing/2014/main" id="{686F6455-0F2E-4CCE-A350-F521E0EC6BF5}"/>
              </a:ext>
            </a:extLst>
          </p:cNvPr>
          <p:cNvPicPr/>
          <p:nvPr/>
        </p:nvPicPr>
        <p:blipFill>
          <a:blip r:embed="rId3"/>
          <a:stretch>
            <a:fillRect/>
          </a:stretch>
        </p:blipFill>
        <p:spPr>
          <a:xfrm>
            <a:off x="292767" y="278981"/>
            <a:ext cx="11450054" cy="5460081"/>
          </a:xfrm>
          <a:prstGeom prst="rect">
            <a:avLst/>
          </a:prstGeom>
        </p:spPr>
      </p:pic>
    </p:spTree>
    <p:extLst>
      <p:ext uri="{BB962C8B-B14F-4D97-AF65-F5344CB8AC3E}">
        <p14:creationId xmlns:p14="http://schemas.microsoft.com/office/powerpoint/2010/main" val="457861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4FBC8DA7-B081-425F-A938-3F1F7CCD719D}"/>
              </a:ext>
            </a:extLst>
          </p:cNvPr>
          <p:cNvPicPr>
            <a:picLocks noChangeAspect="1"/>
          </p:cNvPicPr>
          <p:nvPr/>
        </p:nvPicPr>
        <p:blipFill rotWithShape="1">
          <a:blip r:embed="rId3"/>
          <a:srcRect t="845" b="14716"/>
          <a:stretch/>
        </p:blipFill>
        <p:spPr>
          <a:xfrm>
            <a:off x="0" y="1238918"/>
            <a:ext cx="8232858" cy="4711716"/>
          </a:xfrm>
          <a:prstGeom prst="rect">
            <a:avLst/>
          </a:prstGeom>
        </p:spPr>
      </p:pic>
      <p:sp>
        <p:nvSpPr>
          <p:cNvPr id="2" name="Tiêu đề 1">
            <a:extLst>
              <a:ext uri="{FF2B5EF4-FFF2-40B4-BE49-F238E27FC236}">
                <a16:creationId xmlns:a16="http://schemas.microsoft.com/office/drawing/2014/main" id="{5F274FB3-C3DB-4BC4-A95F-23BB3F7A2E59}"/>
              </a:ext>
            </a:extLst>
          </p:cNvPr>
          <p:cNvSpPr>
            <a:spLocks noGrp="1"/>
          </p:cNvSpPr>
          <p:nvPr>
            <p:ph type="title"/>
          </p:nvPr>
        </p:nvSpPr>
        <p:spPr/>
        <p:txBody>
          <a:bodyPr/>
          <a:lstStyle/>
          <a:p>
            <a:r>
              <a:rPr lang="vi-VN"/>
              <a:t>GIẢI PHẪU BỆNH CỦA AAA</a:t>
            </a:r>
          </a:p>
        </p:txBody>
      </p:sp>
      <p:sp>
        <p:nvSpPr>
          <p:cNvPr id="3" name="Chỗ dành sẵn cho Nội dung 2">
            <a:extLst>
              <a:ext uri="{FF2B5EF4-FFF2-40B4-BE49-F238E27FC236}">
                <a16:creationId xmlns:a16="http://schemas.microsoft.com/office/drawing/2014/main" id="{118C896F-07F4-4C01-BCAB-A68E0384B559}"/>
              </a:ext>
            </a:extLst>
          </p:cNvPr>
          <p:cNvSpPr>
            <a:spLocks noGrp="1"/>
          </p:cNvSpPr>
          <p:nvPr>
            <p:ph idx="1"/>
          </p:nvPr>
        </p:nvSpPr>
        <p:spPr>
          <a:xfrm>
            <a:off x="7950731" y="1690688"/>
            <a:ext cx="4241269" cy="4478129"/>
          </a:xfrm>
        </p:spPr>
        <p:txBody>
          <a:bodyPr>
            <a:normAutofit lnSpcReduction="10000"/>
          </a:bodyPr>
          <a:lstStyle/>
          <a:p>
            <a:pPr marL="0" indent="0">
              <a:buNone/>
            </a:pPr>
            <a:r>
              <a:rPr lang="vi-VN" sz="2400"/>
              <a:t>Cấu trúc thành động mạch bình thường:</a:t>
            </a:r>
          </a:p>
          <a:p>
            <a:pPr marL="0" indent="0">
              <a:buNone/>
            </a:pPr>
            <a:r>
              <a:rPr lang="vi-VN" sz="2400"/>
              <a:t>Nội mạc: gồm tế bào nội mô và khoảng dưới nội mạc, cách trung mạc bởi màng chun trong</a:t>
            </a:r>
          </a:p>
          <a:p>
            <a:pPr marL="0" indent="0">
              <a:buNone/>
            </a:pPr>
            <a:r>
              <a:rPr lang="vi-VN" sz="2400"/>
              <a:t>Trung mạc: dày nhất, gồm tế bào cơ, mô liên kết, ngắn cách ngoại mạc bởi màng chun ngoài.</a:t>
            </a:r>
          </a:p>
          <a:p>
            <a:pPr marL="0" indent="0">
              <a:buNone/>
            </a:pPr>
            <a:r>
              <a:rPr lang="vi-VN" sz="2400"/>
              <a:t>Ngoại mạc: mô liên kết: nguyên bào sợi, tế bào mỡ</a:t>
            </a:r>
          </a:p>
        </p:txBody>
      </p:sp>
    </p:spTree>
    <p:extLst>
      <p:ext uri="{BB962C8B-B14F-4D97-AF65-F5344CB8AC3E}">
        <p14:creationId xmlns:p14="http://schemas.microsoft.com/office/powerpoint/2010/main" val="409070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EFAB3C3-7198-48E2-8BB6-0005B6936B49}"/>
              </a:ext>
            </a:extLst>
          </p:cNvPr>
          <p:cNvSpPr>
            <a:spLocks noGrp="1"/>
          </p:cNvSpPr>
          <p:nvPr>
            <p:ph type="title"/>
          </p:nvPr>
        </p:nvSpPr>
        <p:spPr/>
        <p:txBody>
          <a:bodyPr/>
          <a:lstStyle/>
          <a:p>
            <a:r>
              <a:rPr lang="vi-VN"/>
              <a:t>SINH LÝ BỆNH</a:t>
            </a:r>
          </a:p>
        </p:txBody>
      </p:sp>
      <p:sp>
        <p:nvSpPr>
          <p:cNvPr id="5" name="Hộp Văn bản 4">
            <a:extLst>
              <a:ext uri="{FF2B5EF4-FFF2-40B4-BE49-F238E27FC236}">
                <a16:creationId xmlns:a16="http://schemas.microsoft.com/office/drawing/2014/main" id="{743D5CDE-04D5-46B6-9F48-79F2958AC5E5}"/>
              </a:ext>
            </a:extLst>
          </p:cNvPr>
          <p:cNvSpPr txBox="1"/>
          <p:nvPr/>
        </p:nvSpPr>
        <p:spPr>
          <a:xfrm>
            <a:off x="573444" y="1690688"/>
            <a:ext cx="11258325" cy="4524315"/>
          </a:xfrm>
          <a:prstGeom prst="rect">
            <a:avLst/>
          </a:prstGeom>
          <a:noFill/>
        </p:spPr>
        <p:txBody>
          <a:bodyPr wrap="square" rtlCol="0">
            <a:spAutoFit/>
          </a:bodyPr>
          <a:lstStyle/>
          <a:p>
            <a:r>
              <a:rPr lang="vi-VN" sz="3200"/>
              <a:t>Vai trò của tế bào nội mô:</a:t>
            </a:r>
          </a:p>
          <a:p>
            <a:r>
              <a:rPr lang="vi-VN" sz="3200"/>
              <a:t>+ các liên kết chặt giữa các tế bào hình thành hàng rào giới hạn các phân tử lớn đi vào lớp dưới nội mô</a:t>
            </a:r>
          </a:p>
          <a:p>
            <a:r>
              <a:rPr lang="vi-VN" sz="3200"/>
              <a:t>+ Có các chất chống đông (heparan sulfate, thrombomodulin, plasminogen activators,…), sản xuất chất chống đông máu (prostacyclin, NO)</a:t>
            </a:r>
          </a:p>
          <a:p>
            <a:r>
              <a:rPr lang="vi-VN" sz="3200"/>
              <a:t>+ Điều hòa co, giãn mạch máu: co mạch (endothelin), gian mạch (NO, prostacyclin), ức chế tăng sinh tế bào cơ trơn</a:t>
            </a:r>
          </a:p>
          <a:p>
            <a:r>
              <a:rPr lang="vi-VN" sz="3200"/>
              <a:t>+ Điều hòa miễn dịch: bộc lộ phân tử bám dính, tiết cytokine</a:t>
            </a:r>
          </a:p>
        </p:txBody>
      </p:sp>
      <p:pic>
        <p:nvPicPr>
          <p:cNvPr id="1028" name="Picture 4" descr="Endothelial Cell News – Science News">
            <a:extLst>
              <a:ext uri="{FF2B5EF4-FFF2-40B4-BE49-F238E27FC236}">
                <a16:creationId xmlns:a16="http://schemas.microsoft.com/office/drawing/2014/main" id="{74C74C1F-E42C-4E0B-9E57-AF850D30E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5844" y="365125"/>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83031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233ACE94B78D468C40B426F6933AB9" ma:contentTypeVersion="10" ma:contentTypeDescription="Create a new document." ma:contentTypeScope="" ma:versionID="ec6401bcc5c25519d559bb3c79028eb2">
  <xsd:schema xmlns:xsd="http://www.w3.org/2001/XMLSchema" xmlns:xs="http://www.w3.org/2001/XMLSchema" xmlns:p="http://schemas.microsoft.com/office/2006/metadata/properties" xmlns:ns3="f1a0806c-cce5-49eb-8cde-a9d7bbc81db7" xmlns:ns4="7631aaf6-04a2-4bbe-9ce7-688c820a53de" targetNamespace="http://schemas.microsoft.com/office/2006/metadata/properties" ma:root="true" ma:fieldsID="237f30f5db4cb28a8c4913fbf0d4f684" ns3:_="" ns4:_="">
    <xsd:import namespace="f1a0806c-cce5-49eb-8cde-a9d7bbc81db7"/>
    <xsd:import namespace="7631aaf6-04a2-4bbe-9ce7-688c820a53d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a0806c-cce5-49eb-8cde-a9d7bbc81db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31aaf6-04a2-4bbe-9ce7-688c820a53de"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AAB34C-0FCB-4C8D-B790-EBBBEF8FBC9A}">
  <ds:schemaRefs>
    <ds:schemaRef ds:uri="http://schemas.microsoft.com/office/2006/documentManagement/types"/>
    <ds:schemaRef ds:uri="http://www.w3.org/XML/1998/namespace"/>
    <ds:schemaRef ds:uri="http://purl.org/dc/elements/1.1/"/>
    <ds:schemaRef ds:uri="http://purl.org/dc/dcmitype/"/>
    <ds:schemaRef ds:uri="http://schemas.microsoft.com/office/infopath/2007/PartnerControls"/>
    <ds:schemaRef ds:uri="http://schemas.openxmlformats.org/package/2006/metadata/core-properties"/>
    <ds:schemaRef ds:uri="f1a0806c-cce5-49eb-8cde-a9d7bbc81db7"/>
    <ds:schemaRef ds:uri="http://purl.org/dc/terms/"/>
    <ds:schemaRef ds:uri="7631aaf6-04a2-4bbe-9ce7-688c820a53de"/>
    <ds:schemaRef ds:uri="http://schemas.microsoft.com/office/2006/metadata/properties"/>
  </ds:schemaRefs>
</ds:datastoreItem>
</file>

<file path=customXml/itemProps2.xml><?xml version="1.0" encoding="utf-8"?>
<ds:datastoreItem xmlns:ds="http://schemas.openxmlformats.org/officeDocument/2006/customXml" ds:itemID="{DA87C5A1-7402-44D4-AA68-42E93B3771BD}">
  <ds:schemaRefs>
    <ds:schemaRef ds:uri="http://schemas.microsoft.com/sharepoint/v3/contenttype/forms"/>
  </ds:schemaRefs>
</ds:datastoreItem>
</file>

<file path=customXml/itemProps3.xml><?xml version="1.0" encoding="utf-8"?>
<ds:datastoreItem xmlns:ds="http://schemas.openxmlformats.org/officeDocument/2006/customXml" ds:itemID="{B50002D2-660B-46F4-B451-09F09ACA17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a0806c-cce5-49eb-8cde-a9d7bbc81db7"/>
    <ds:schemaRef ds:uri="7631aaf6-04a2-4bbe-9ce7-688c820a53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228</TotalTime>
  <Words>3208</Words>
  <Application>Microsoft Office PowerPoint</Application>
  <PresentationFormat>Widescreen</PresentationFormat>
  <Paragraphs>300</Paragraphs>
  <Slides>52</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Calibri Light</vt:lpstr>
      <vt:lpstr>Courier New</vt:lpstr>
      <vt:lpstr>Times New Roman</vt:lpstr>
      <vt:lpstr>Wingdings</vt:lpstr>
      <vt:lpstr>Retrospect</vt:lpstr>
      <vt:lpstr>PHÌNH ĐỘNG MẠCH CHỦ BỤNG</vt:lpstr>
      <vt:lpstr>ĐẠI CƯƠNG</vt:lpstr>
      <vt:lpstr>SƠ LƯỢC VỀ ĐMC BỤNG</vt:lpstr>
      <vt:lpstr>PowerPoint Presentation</vt:lpstr>
      <vt:lpstr>Định nghĩa</vt:lpstr>
      <vt:lpstr>Dịch tễ học AAA</vt:lpstr>
      <vt:lpstr>PowerPoint Presentation</vt:lpstr>
      <vt:lpstr>GIẢI PHẪU BỆNH CỦA AAA</vt:lpstr>
      <vt:lpstr>SINH LÝ BỆNH</vt:lpstr>
      <vt:lpstr>SINH LÝ BỆNH</vt:lpstr>
      <vt:lpstr>PowerPoint Presentation</vt:lpstr>
      <vt:lpstr>PowerPoint Presentation</vt:lpstr>
      <vt:lpstr>PowerPoint Presentation</vt:lpstr>
      <vt:lpstr>BIẾN CHỨNG CỦA MẢNG XƠ VỮA</vt:lpstr>
      <vt:lpstr>PowerPoint Presentation</vt:lpstr>
      <vt:lpstr>YẾU TỐ NGUY CƠ</vt:lpstr>
      <vt:lpstr>CÁC DẠNG AAA</vt:lpstr>
      <vt:lpstr>TIẾP CẬN CHẨN ĐOÁN</vt:lpstr>
      <vt:lpstr>PHÂN LOẠI PHÌNH ĐỘNG MẠCH CHỦ BỤNG</vt:lpstr>
      <vt:lpstr>A. THỂ ĐIỂN HÌNH PĐMC BỤNG DƯỚI THẬN CHƯA BIẾN CHỨNG</vt:lpstr>
      <vt:lpstr>A. THỂ ĐIỂN HÌNH PĐMC BỤNG DƯỚI THẬN CHƯA BIẾN CHỨNG</vt:lpstr>
      <vt:lpstr>A. THỂ ĐIỂN HÌNH PĐMC BỤNG DƯỚI THẬN CHƯA BIẾN CHỨNG</vt:lpstr>
      <vt:lpstr>A. THỂ ĐIỂN HÌNH PĐMC BỤNG DƯỚI THẬN CHƯA BIẾN CHỨNG</vt:lpstr>
      <vt:lpstr>A. THỂ ĐIỂN HÌNH PĐMC BỤNG DƯỚI THẬN CHƯA BIẾN CHỨNG</vt:lpstr>
      <vt:lpstr>A. THỂ ĐIỂN HÌNH PĐMC BỤNG DƯỚI THẬN CHƯA BIẾN CHỨNG</vt:lpstr>
      <vt:lpstr>A. THỂ ĐIỂN HÌNH PĐMC BỤNG DƯỚI THẬN CHƯA BIẾN CHỨNG</vt:lpstr>
      <vt:lpstr>A. THỂ ĐIỂN HÌNH PĐMC BỤNG DƯỚI THẬN CHƯA BIẾN CHỨNG</vt:lpstr>
      <vt:lpstr>A. THỂ ĐIỂN HÌNH PĐMC BỤNG DƯỚI THẬN CHƯA BIẾN CHỨNG</vt:lpstr>
      <vt:lpstr>A. THỂ ĐIỂN HÌNH PĐMC BỤNG DƯỚI THẬN CHƯA BIẾN CHỨNG</vt:lpstr>
      <vt:lpstr>A. THỂ ĐIỂN HÌNH PĐMC BỤNG DƯỚI THẬN CHƯA BIẾN CHỨNG</vt:lpstr>
      <vt:lpstr>A. THỂ ĐIỂN HÌNH PĐMC BỤNG DƯỚI THẬN CHƯA BIẾN CHỨNG</vt:lpstr>
      <vt:lpstr>A. THỂ ĐIỂN HÌNH PĐMC BỤNG DƯỚI THẬN CHƯA BIẾN CHỨNG</vt:lpstr>
      <vt:lpstr>A. CÁC THỂ LÂM SÀNG KHÁC</vt:lpstr>
      <vt:lpstr>DIỄN TIẾN TỰ NHIÊN</vt:lpstr>
      <vt:lpstr>DIỄN TIẾN TỰ NHIÊN</vt:lpstr>
      <vt:lpstr>DIỄN TIẾN TỰ NHIÊN</vt:lpstr>
      <vt:lpstr>DIỄN TIẾN TỰ NHIÊN</vt:lpstr>
      <vt:lpstr>DIỄN TIẾN TỰ NHIÊN</vt:lpstr>
      <vt:lpstr>DIỄN TIẾN TỰ NHIÊN</vt:lpstr>
      <vt:lpstr>DIỄN TIẾN TỰ NHIÊN</vt:lpstr>
      <vt:lpstr>DIỄN TIẾN TỰ NHIÊN</vt:lpstr>
      <vt:lpstr>ĐIỀU TRỊ</vt:lpstr>
      <vt:lpstr>ĐIỀU TRỊ</vt:lpstr>
      <vt:lpstr>PowerPoint Presentation</vt:lpstr>
      <vt:lpstr>ĐIỀU TRỊ</vt:lpstr>
      <vt:lpstr>ĐIỀU TRỊ</vt:lpstr>
      <vt:lpstr>ĐIỀU TRỊ</vt:lpstr>
      <vt:lpstr>ĐIỀU TRỊ</vt:lpstr>
      <vt:lpstr>ĐIỀU TRỊ</vt:lpstr>
      <vt:lpstr>ĐIỀU TRỊ</vt:lpstr>
      <vt:lpstr>ĐIỀU TRỊ</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PHÌNH ĐỘNG MẠCH CHỦ BỤNG</dc:title>
  <dc:creator>Ngoc Dao - Y17</dc:creator>
  <cp:lastModifiedBy>Nguyen Huynh Duc Thien</cp:lastModifiedBy>
  <cp:revision>24</cp:revision>
  <dcterms:created xsi:type="dcterms:W3CDTF">2020-09-28T11:00:08Z</dcterms:created>
  <dcterms:modified xsi:type="dcterms:W3CDTF">2020-09-30T10:17:12Z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0x0101002D233ACE94B78D468C40B426F6933AB9</vt:lpwstr>
  </property>
</Properties>
</file>